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7"/>
  </p:notesMasterIdLst>
  <p:sldIdLst>
    <p:sldId id="295" r:id="rId4"/>
    <p:sldId id="296" r:id="rId5"/>
    <p:sldId id="287" r:id="rId6"/>
    <p:sldId id="300" r:id="rId8"/>
    <p:sldId id="356" r:id="rId9"/>
    <p:sldId id="320" r:id="rId10"/>
    <p:sldId id="302"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9" r:id="rId36"/>
    <p:sldId id="348" r:id="rId37"/>
    <p:sldId id="350" r:id="rId38"/>
    <p:sldId id="297" r:id="rId39"/>
  </p:sldIdLst>
  <p:sldSz cx="18288000" cy="10287000"/>
  <p:notesSz cx="6858000" cy="9144000"/>
  <p:embeddedFontLst>
    <p:embeddedFont>
      <p:font typeface="微软雅黑" panose="020B0503020204020204" pitchFamily="34" charset="-122"/>
      <p:regular r:id="rId44"/>
    </p:embeddedFont>
    <p:embeddedFont>
      <p:font typeface="兰米宋体" panose="02000503000000000000" charset="-122"/>
      <p:regular r:id="rId45"/>
    </p:embeddedFont>
    <p:embeddedFont>
      <p:font typeface="Crunch ExtraBold" charset="0"/>
      <p:bold r:id="rId46"/>
    </p:embeddedFont>
    <p:embeddedFont>
      <p:font typeface="方正风雅宋简体" panose="02000000000000000000" charset="-122"/>
      <p:regular r:id="rId47"/>
    </p:embeddedFont>
    <p:embeddedFont>
      <p:font typeface="Retro Cute" charset="0"/>
      <p:regular r:id="rId48"/>
    </p:embeddedFont>
    <p:embeddedFont>
      <p:font typeface="Calibri" panose="020F0502020204030204"/>
      <p:regular r:id="rId49"/>
      <p:bold r:id="rId50"/>
      <p:italic r:id="rId51"/>
      <p:boldItalic r:id="rId52"/>
    </p:embeddedFont>
  </p:embeddedFontLst>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28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chanism" initials="m" lastIdx="1" clrIdx="0"/>
  <p:cmAuthor id="2000" name="邵宏彬_Iz6brmEv" initials="authorId_1616016405"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5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5" d="100"/>
          <a:sy n="55" d="100"/>
        </p:scale>
        <p:origin x="658" y="34"/>
      </p:cViewPr>
      <p:guideLst>
        <p:guide orient="horz" pos="2148"/>
        <p:guide pos="283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3" Type="http://schemas.openxmlformats.org/officeDocument/2006/relationships/tags" Target="tags/tag11.xml"/><Relationship Id="rId52" Type="http://schemas.openxmlformats.org/officeDocument/2006/relationships/font" Target="fonts/font9.fntdata"/><Relationship Id="rId51" Type="http://schemas.openxmlformats.org/officeDocument/2006/relationships/font" Target="fonts/font8.fntdata"/><Relationship Id="rId50" Type="http://schemas.openxmlformats.org/officeDocument/2006/relationships/font" Target="fonts/font7.fntdata"/><Relationship Id="rId5" Type="http://schemas.openxmlformats.org/officeDocument/2006/relationships/slide" Target="slides/slide2.xml"/><Relationship Id="rId49" Type="http://schemas.openxmlformats.org/officeDocument/2006/relationships/font" Target="fonts/font6.fntdata"/><Relationship Id="rId48" Type="http://schemas.openxmlformats.org/officeDocument/2006/relationships/font" Target="fonts/font5.fntdata"/><Relationship Id="rId47" Type="http://schemas.openxmlformats.org/officeDocument/2006/relationships/font" Target="fonts/font4.fntdata"/><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286000" y="1683545"/>
            <a:ext cx="13716000" cy="3581400"/>
          </a:xfrm>
        </p:spPr>
        <p:txBody>
          <a:bodyPr anchor="b"/>
          <a:lstStyle>
            <a:lvl1pPr algn="ctr">
              <a:defRPr sz="9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47775" y="2564607"/>
            <a:ext cx="15773400" cy="4279106"/>
          </a:xfrm>
        </p:spPr>
        <p:txBody>
          <a:bodyPr anchor="b"/>
          <a:lstStyle>
            <a:lvl1pPr>
              <a:defRPr sz="9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257300" y="2738438"/>
            <a:ext cx="7772400" cy="652700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9258300" y="2738438"/>
            <a:ext cx="7772400" cy="652700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59682" y="547688"/>
            <a:ext cx="15773400" cy="1988345"/>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259682"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259682" y="3757613"/>
            <a:ext cx="7736681" cy="552688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9258300" y="3757613"/>
            <a:ext cx="7774782" cy="552688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59682" y="685800"/>
            <a:ext cx="5898356" cy="2400300"/>
          </a:xfrm>
        </p:spPr>
        <p:txBody>
          <a:bodyPr anchor="b"/>
          <a:lstStyle>
            <a:lvl1pPr>
              <a:defRPr sz="4800"/>
            </a:lvl1pPr>
          </a:lstStyle>
          <a:p>
            <a:r>
              <a:rPr lang="zh-CN" altLang="en-US"/>
              <a:t>单击此处编辑母版标题样式</a:t>
            </a:r>
            <a:endParaRPr lang="zh-CN" altLang="en-US"/>
          </a:p>
        </p:txBody>
      </p:sp>
      <p:sp>
        <p:nvSpPr>
          <p:cNvPr id="3" name="内容占位符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1259682"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59682" y="685800"/>
            <a:ext cx="5898356" cy="2400300"/>
          </a:xfrm>
        </p:spPr>
        <p:txBody>
          <a:bodyPr anchor="b"/>
          <a:lstStyle>
            <a:lvl1pPr>
              <a:defRPr sz="48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zh-CN" altLang="en-US"/>
          </a:p>
        </p:txBody>
      </p:sp>
      <p:sp>
        <p:nvSpPr>
          <p:cNvPr id="4" name="文本占位符 3"/>
          <p:cNvSpPr>
            <a:spLocks noGrp="1"/>
          </p:cNvSpPr>
          <p:nvPr>
            <p:ph type="body" sz="half" idx="2"/>
          </p:nvPr>
        </p:nvSpPr>
        <p:spPr>
          <a:xfrm>
            <a:off x="1259682"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3087350" y="547688"/>
            <a:ext cx="3943350" cy="871775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257300" y="547688"/>
            <a:ext cx="11601450" cy="8717757"/>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pic>
        <p:nvPicPr>
          <p:cNvPr id="8" name="图片 7" descr="深圳零一学院logo 标准-上下版"/>
          <p:cNvPicPr>
            <a:picLocks noChangeAspect="1"/>
          </p:cNvPicPr>
          <p:nvPr userDrawn="1"/>
        </p:nvPicPr>
        <p:blipFill>
          <a:blip r:embed="rId12"/>
          <a:srcRect l="23311" t="14941" r="28273" b="20050"/>
          <a:stretch>
            <a:fillRect/>
          </a:stretch>
        </p:blipFill>
        <p:spPr>
          <a:xfrm>
            <a:off x="16106140" y="190500"/>
            <a:ext cx="1877060" cy="1651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7.xml"/><Relationship Id="rId6" Type="http://schemas.openxmlformats.org/officeDocument/2006/relationships/image" Target="../media/image2.jpeg"/><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rgbClr val="FFFFFF">
                <a:alpha val="0"/>
              </a:srgbClr>
            </a:gs>
          </a:gsLst>
          <a:lin ang="10800000" scaled="0"/>
        </a:gradFill>
        <a:effectLst/>
      </p:bgPr>
    </p:bg>
    <p:spTree>
      <p:nvGrpSpPr>
        <p:cNvPr id="1" name=""/>
        <p:cNvGrpSpPr/>
        <p:nvPr/>
      </p:nvGrpSpPr>
      <p:grpSpPr>
        <a:xfrm>
          <a:off x="0" y="0"/>
          <a:ext cx="0" cy="0"/>
          <a:chOff x="0" y="0"/>
          <a:chExt cx="0" cy="0"/>
        </a:xfrm>
      </p:grpSpPr>
      <p:sp>
        <p:nvSpPr>
          <p:cNvPr id="6" name="矩形 5"/>
          <p:cNvSpPr/>
          <p:nvPr/>
        </p:nvSpPr>
        <p:spPr>
          <a:xfrm rot="2460000">
            <a:off x="14282802" y="4752638"/>
            <a:ext cx="1071563" cy="7018020"/>
          </a:xfrm>
          <a:prstGeom prst="rect">
            <a:avLst/>
          </a:prstGeom>
          <a:gradFill>
            <a:gsLst>
              <a:gs pos="40000">
                <a:schemeClr val="accent1"/>
              </a:gs>
              <a:gs pos="100000">
                <a:schemeClr val="accent1">
                  <a:lumMod val="25000"/>
                  <a:lumOff val="75000"/>
                </a:schemeClr>
              </a:gs>
              <a:gs pos="0">
                <a:schemeClr val="accent1">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p>
        </p:txBody>
      </p:sp>
      <p:pic>
        <p:nvPicPr>
          <p:cNvPr id="5" name="图片 4" descr="6e4e79e0a1c16bd09def96378a234288"/>
          <p:cNvPicPr>
            <a:picLocks noChangeAspect="1"/>
          </p:cNvPicPr>
          <p:nvPr/>
        </p:nvPicPr>
        <p:blipFill>
          <a:blip r:embed="rId1"/>
          <a:stretch>
            <a:fillRect/>
          </a:stretch>
        </p:blipFill>
        <p:spPr>
          <a:xfrm>
            <a:off x="199140" y="197121"/>
            <a:ext cx="4530090" cy="1338263"/>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0"/>
          </a:gradFill>
          <a:ln w="12700" cmpd="sng">
            <a:noFill/>
            <a:prstDash val="solid"/>
            <a:miter lim="800000"/>
            <a:headEnd/>
            <a:tailEnd/>
          </a:ln>
          <a:effectLst>
            <a:softEdge rad="127000"/>
          </a:effectLst>
        </p:spPr>
      </p:pic>
      <p:sp>
        <p:nvSpPr>
          <p:cNvPr id="2" name="标题 1"/>
          <p:cNvSpPr>
            <a:spLocks noGrp="1"/>
          </p:cNvSpPr>
          <p:nvPr>
            <p:ph type="ctrTitle"/>
            <p:custDataLst>
              <p:tags r:id="rId2"/>
            </p:custDataLst>
          </p:nvPr>
        </p:nvSpPr>
        <p:spPr>
          <a:xfrm>
            <a:off x="914484" y="4000568"/>
            <a:ext cx="16724462" cy="1903299"/>
          </a:xfrm>
        </p:spPr>
        <p:txBody>
          <a:bodyPr>
            <a:normAutofit fontScale="90000"/>
          </a:bodyPr>
          <a:lstStyle/>
          <a:p>
            <a:pPr marL="0" indent="0" algn="ctr" fontAlgn="auto">
              <a:lnSpc>
                <a:spcPct val="150000"/>
              </a:lnSpc>
            </a:pPr>
            <a:r>
              <a:rPr lang="zh-CN" altLang="en-US" sz="11000" b="1" spc="704" dirty="0" err="1">
                <a:solidFill>
                  <a:srgbClr val="1D2088"/>
                </a:solidFill>
                <a:latin typeface="微软雅黑" panose="020B0503020204020204" pitchFamily="34" charset="-122"/>
                <a:ea typeface="微软雅黑" panose="020B0503020204020204" pitchFamily="34" charset="-122"/>
                <a:cs typeface="+mn-cs"/>
              </a:rPr>
              <a:t>散射</a:t>
            </a:r>
            <a:r>
              <a:rPr lang="zh-CN" altLang="en-US" sz="11000" b="1" spc="704" dirty="0" err="1">
                <a:solidFill>
                  <a:srgbClr val="1D2088"/>
                </a:solidFill>
                <a:latin typeface="微软雅黑" panose="020B0503020204020204" pitchFamily="34" charset="-122"/>
                <a:ea typeface="微软雅黑" panose="020B0503020204020204" pitchFamily="34" charset="-122"/>
                <a:cs typeface="+mn-cs"/>
              </a:rPr>
              <a:t>实验实验</a:t>
            </a:r>
            <a:endParaRPr lang="zh-CN" altLang="en-US" sz="11000" b="1" spc="704" dirty="0" err="1">
              <a:solidFill>
                <a:srgbClr val="1D2088"/>
              </a:solidFill>
              <a:latin typeface="微软雅黑" panose="020B0503020204020204" pitchFamily="34" charset="-122"/>
              <a:ea typeface="微软雅黑" panose="020B0503020204020204" pitchFamily="34" charset="-122"/>
              <a:cs typeface="+mn-cs"/>
            </a:endParaRPr>
          </a:p>
        </p:txBody>
      </p:sp>
      <p:sp>
        <p:nvSpPr>
          <p:cNvPr id="7" name="矩形 6"/>
          <p:cNvSpPr/>
          <p:nvPr/>
        </p:nvSpPr>
        <p:spPr>
          <a:xfrm rot="2460000">
            <a:off x="16090277" y="7486602"/>
            <a:ext cx="690563" cy="4186238"/>
          </a:xfrm>
          <a:prstGeom prst="rect">
            <a:avLst/>
          </a:prstGeom>
          <a:gradFill>
            <a:gsLst>
              <a:gs pos="40000">
                <a:schemeClr val="accent2"/>
              </a:gs>
              <a:gs pos="100000">
                <a:schemeClr val="accent2">
                  <a:lumMod val="25000"/>
                  <a:lumOff val="75000"/>
                </a:schemeClr>
              </a:gs>
              <a:gs pos="0">
                <a:schemeClr val="accent2">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p>
        </p:txBody>
      </p:sp>
      <p:sp>
        <p:nvSpPr>
          <p:cNvPr id="8" name="矩形 7"/>
          <p:cNvSpPr/>
          <p:nvPr/>
        </p:nvSpPr>
        <p:spPr>
          <a:xfrm rot="2460000">
            <a:off x="12542492" y="5743851"/>
            <a:ext cx="528638" cy="6091238"/>
          </a:xfrm>
          <a:prstGeom prst="rect">
            <a:avLst/>
          </a:prstGeom>
          <a:gradFill>
            <a:gsLst>
              <a:gs pos="40000">
                <a:schemeClr val="accent2"/>
              </a:gs>
              <a:gs pos="100000">
                <a:schemeClr val="accent2">
                  <a:lumMod val="25000"/>
                  <a:lumOff val="75000"/>
                </a:schemeClr>
              </a:gs>
              <a:gs pos="0">
                <a:schemeClr val="accent2">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p>
        </p:txBody>
      </p:sp>
      <p:sp>
        <p:nvSpPr>
          <p:cNvPr id="9" name="矩形 8"/>
          <p:cNvSpPr/>
          <p:nvPr/>
        </p:nvSpPr>
        <p:spPr>
          <a:xfrm rot="2460000">
            <a:off x="16227932" y="4132095"/>
            <a:ext cx="415290" cy="8259128"/>
          </a:xfrm>
          <a:prstGeom prst="rect">
            <a:avLst/>
          </a:prstGeom>
          <a:gradFill>
            <a:gsLst>
              <a:gs pos="50000">
                <a:schemeClr val="accent1"/>
              </a:gs>
              <a:gs pos="100000">
                <a:schemeClr val="accent1">
                  <a:lumMod val="25000"/>
                  <a:lumOff val="75000"/>
                </a:schemeClr>
              </a:gs>
              <a:gs pos="0">
                <a:schemeClr val="accent1">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057400" y="2019300"/>
            <a:ext cx="12785725" cy="768286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95600" y="2095500"/>
            <a:ext cx="11234420" cy="711771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rcRect b="158"/>
          <a:stretch>
            <a:fillRect/>
          </a:stretch>
        </p:blipFill>
        <p:spPr>
          <a:xfrm>
            <a:off x="2667000" y="1562100"/>
            <a:ext cx="12274550" cy="8001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438400" y="1790700"/>
            <a:ext cx="13235305" cy="720852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819400" y="1790700"/>
            <a:ext cx="12725400" cy="7379970"/>
            <a:chOff x="4440" y="2820"/>
            <a:chExt cx="20040" cy="11622"/>
          </a:xfrm>
        </p:grpSpPr>
        <p:pic>
          <p:nvPicPr>
            <p:cNvPr id="3" name="图片 2"/>
            <p:cNvPicPr>
              <a:picLocks noChangeAspect="1"/>
            </p:cNvPicPr>
            <p:nvPr/>
          </p:nvPicPr>
          <p:blipFill>
            <a:blip r:embed="rId1"/>
            <a:stretch>
              <a:fillRect/>
            </a:stretch>
          </p:blipFill>
          <p:spPr>
            <a:xfrm>
              <a:off x="4440" y="2820"/>
              <a:ext cx="19590" cy="11623"/>
            </a:xfrm>
            <a:prstGeom prst="rect">
              <a:avLst/>
            </a:prstGeom>
          </p:spPr>
        </p:pic>
        <p:sp>
          <p:nvSpPr>
            <p:cNvPr id="4" name="矩形 3"/>
            <p:cNvSpPr/>
            <p:nvPr/>
          </p:nvSpPr>
          <p:spPr>
            <a:xfrm>
              <a:off x="23400" y="2820"/>
              <a:ext cx="1080" cy="840"/>
            </a:xfrm>
            <a:prstGeom prst="rect">
              <a:avLst/>
            </a:prstGeom>
            <a:solidFill>
              <a:schemeClr val="bg1"/>
            </a:solidFill>
            <a:ln>
              <a:no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514600" y="1790700"/>
            <a:ext cx="12903835" cy="770382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43200" y="1714500"/>
            <a:ext cx="11423015" cy="731202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514600" y="1943100"/>
            <a:ext cx="11289665" cy="733869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895600" y="1562100"/>
            <a:ext cx="11844020" cy="753618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352800" y="1943100"/>
            <a:ext cx="10485120" cy="705167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0" y="-774"/>
            <a:ext cx="18288953" cy="5928258"/>
            <a:chOff x="0" y="223"/>
            <a:chExt cx="19201" cy="5916"/>
          </a:xfrm>
        </p:grpSpPr>
        <p:sp>
          <p:nvSpPr>
            <p:cNvPr id="19" name="王小婷2"/>
            <p:cNvSpPr/>
            <p:nvPr/>
          </p:nvSpPr>
          <p:spPr>
            <a:xfrm>
              <a:off x="0" y="509"/>
              <a:ext cx="19199" cy="5630"/>
            </a:xfrm>
            <a:custGeom>
              <a:avLst/>
              <a:gdLst>
                <a:gd name="connsiteX0" fmla="*/ 0 w 12192000"/>
                <a:gd name="connsiteY0" fmla="*/ 0 h 3609069"/>
                <a:gd name="connsiteX1" fmla="*/ 12192000 w 12192000"/>
                <a:gd name="connsiteY1" fmla="*/ 0 h 3609069"/>
                <a:gd name="connsiteX2" fmla="*/ 12192000 w 12192000"/>
                <a:gd name="connsiteY2" fmla="*/ 2810142 h 3609069"/>
                <a:gd name="connsiteX3" fmla="*/ 11775064 w 12192000"/>
                <a:gd name="connsiteY3" fmla="*/ 2947806 h 3609069"/>
                <a:gd name="connsiteX4" fmla="*/ 6096000 w 12192000"/>
                <a:gd name="connsiteY4" fmla="*/ 3609069 h 3609069"/>
                <a:gd name="connsiteX5" fmla="*/ 416937 w 12192000"/>
                <a:gd name="connsiteY5" fmla="*/ 2947806 h 3609069"/>
                <a:gd name="connsiteX6" fmla="*/ 0 w 12192000"/>
                <a:gd name="connsiteY6" fmla="*/ 2810142 h 360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09069">
                  <a:moveTo>
                    <a:pt x="0" y="0"/>
                  </a:moveTo>
                  <a:lnTo>
                    <a:pt x="12192000" y="0"/>
                  </a:lnTo>
                  <a:lnTo>
                    <a:pt x="12192000" y="2810142"/>
                  </a:lnTo>
                  <a:lnTo>
                    <a:pt x="11775064" y="2947806"/>
                  </a:lnTo>
                  <a:cubicBezTo>
                    <a:pt x="10425195" y="3351656"/>
                    <a:pt x="8382350" y="3609069"/>
                    <a:pt x="6096000" y="3609069"/>
                  </a:cubicBezTo>
                  <a:cubicBezTo>
                    <a:pt x="3809650" y="3609069"/>
                    <a:pt x="1766805" y="3351656"/>
                    <a:pt x="416937" y="2947806"/>
                  </a:cubicBezTo>
                  <a:lnTo>
                    <a:pt x="0" y="2810142"/>
                  </a:lnTo>
                  <a:close/>
                </a:path>
              </a:pathLst>
            </a:custGeom>
            <a:solidFill>
              <a:schemeClr val="bg1"/>
            </a:solidFill>
            <a:ln w="12700" cap="flat" cmpd="sng" algn="ctr">
              <a:noFill/>
              <a:prstDash val="solid"/>
              <a:miter lim="800000"/>
            </a:ln>
            <a:effectLst>
              <a:outerShdw blurRad="177800" dist="38100" dir="5400000" algn="t" rotWithShape="0">
                <a:schemeClr val="accent1">
                  <a:lumMod val="7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dirty="0">
                <a:latin typeface="兰米宋体" panose="02000503000000000000" charset="-122"/>
                <a:ea typeface="兰米宋体" panose="02000503000000000000" charset="-122"/>
              </a:endParaRPr>
            </a:p>
          </p:txBody>
        </p:sp>
        <p:pic>
          <p:nvPicPr>
            <p:cNvPr id="3" name="图片 2" descr="53884af1b62f94fad305381103dd6b7d"/>
            <p:cNvPicPr>
              <a:picLocks noChangeAspect="1"/>
            </p:cNvPicPr>
            <p:nvPr/>
          </p:nvPicPr>
          <p:blipFill>
            <a:blip r:embed="rId1"/>
            <a:srcRect t="24927" b="55418"/>
            <a:stretch>
              <a:fillRect/>
            </a:stretch>
          </p:blipFill>
          <p:spPr>
            <a:xfrm>
              <a:off x="1" y="223"/>
              <a:ext cx="19199" cy="5660"/>
            </a:xfrm>
            <a:custGeom>
              <a:avLst/>
              <a:gdLst/>
              <a:ahLst/>
              <a:cxnLst>
                <a:cxn ang="3">
                  <a:pos x="hc" y="t"/>
                </a:cxn>
                <a:cxn ang="cd2">
                  <a:pos x="l" y="vc"/>
                </a:cxn>
                <a:cxn ang="cd4">
                  <a:pos x="hc" y="b"/>
                </a:cxn>
                <a:cxn ang="0">
                  <a:pos x="r" y="vc"/>
                </a:cxn>
              </a:cxnLst>
              <a:rect l="l" t="t" r="r" b="b"/>
              <a:pathLst>
                <a:path w="19199" h="5869">
                  <a:moveTo>
                    <a:pt x="0" y="0"/>
                  </a:moveTo>
                  <a:lnTo>
                    <a:pt x="19199" y="0"/>
                  </a:lnTo>
                  <a:lnTo>
                    <a:pt x="19199" y="4622"/>
                  </a:lnTo>
                  <a:lnTo>
                    <a:pt x="18688" y="4794"/>
                  </a:lnTo>
                  <a:cubicBezTo>
                    <a:pt x="16529" y="5450"/>
                    <a:pt x="13262" y="5869"/>
                    <a:pt x="9606" y="5869"/>
                  </a:cubicBezTo>
                  <a:cubicBezTo>
                    <a:pt x="5950" y="5869"/>
                    <a:pt x="2683" y="5450"/>
                    <a:pt x="524" y="4794"/>
                  </a:cubicBezTo>
                  <a:lnTo>
                    <a:pt x="0" y="4618"/>
                  </a:lnTo>
                  <a:lnTo>
                    <a:pt x="0" y="0"/>
                  </a:lnTo>
                  <a:close/>
                </a:path>
              </a:pathLst>
            </a:custGeom>
          </p:spPr>
        </p:pic>
        <p:sp>
          <p:nvSpPr>
            <p:cNvPr id="6" name="王小婷5"/>
            <p:cNvSpPr/>
            <p:nvPr/>
          </p:nvSpPr>
          <p:spPr>
            <a:xfrm>
              <a:off x="1" y="238"/>
              <a:ext cx="19200" cy="5645"/>
            </a:xfrm>
            <a:custGeom>
              <a:avLst/>
              <a:gdLst>
                <a:gd name="connsiteX0" fmla="*/ 0 w 12192000"/>
                <a:gd name="connsiteY0" fmla="*/ 0 h 3609069"/>
                <a:gd name="connsiteX1" fmla="*/ 12192000 w 12192000"/>
                <a:gd name="connsiteY1" fmla="*/ 0 h 3609069"/>
                <a:gd name="connsiteX2" fmla="*/ 12192000 w 12192000"/>
                <a:gd name="connsiteY2" fmla="*/ 2810142 h 3609069"/>
                <a:gd name="connsiteX3" fmla="*/ 11775064 w 12192000"/>
                <a:gd name="connsiteY3" fmla="*/ 2947806 h 3609069"/>
                <a:gd name="connsiteX4" fmla="*/ 6096000 w 12192000"/>
                <a:gd name="connsiteY4" fmla="*/ 3609069 h 3609069"/>
                <a:gd name="connsiteX5" fmla="*/ 416937 w 12192000"/>
                <a:gd name="connsiteY5" fmla="*/ 2947806 h 3609069"/>
                <a:gd name="connsiteX6" fmla="*/ 0 w 12192000"/>
                <a:gd name="connsiteY6" fmla="*/ 2810142 h 360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609069">
                  <a:moveTo>
                    <a:pt x="0" y="0"/>
                  </a:moveTo>
                  <a:lnTo>
                    <a:pt x="12192000" y="0"/>
                  </a:lnTo>
                  <a:lnTo>
                    <a:pt x="12192000" y="2810142"/>
                  </a:lnTo>
                  <a:lnTo>
                    <a:pt x="11775064" y="2947806"/>
                  </a:lnTo>
                  <a:cubicBezTo>
                    <a:pt x="10425195" y="3351656"/>
                    <a:pt x="8382350" y="3609069"/>
                    <a:pt x="6096000" y="3609069"/>
                  </a:cubicBezTo>
                  <a:cubicBezTo>
                    <a:pt x="3809650" y="3609069"/>
                    <a:pt x="1766805" y="3351656"/>
                    <a:pt x="416937" y="2947806"/>
                  </a:cubicBezTo>
                  <a:lnTo>
                    <a:pt x="0" y="2810142"/>
                  </a:lnTo>
                  <a:close/>
                </a:path>
              </a:pathLst>
            </a:custGeom>
            <a:gradFill flip="none" rotWithShape="1">
              <a:gsLst>
                <a:gs pos="50000">
                  <a:schemeClr val="accent1">
                    <a:lumMod val="60000"/>
                    <a:lumOff val="40000"/>
                    <a:alpha val="59000"/>
                  </a:schemeClr>
                </a:gs>
                <a:gs pos="100000">
                  <a:schemeClr val="accent1">
                    <a:lumMod val="75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dirty="0">
                <a:latin typeface="兰米宋体" panose="02000503000000000000" charset="-122"/>
                <a:ea typeface="兰米宋体" panose="02000503000000000000" charset="-122"/>
              </a:endParaRPr>
            </a:p>
          </p:txBody>
        </p:sp>
        <p:grpSp>
          <p:nvGrpSpPr>
            <p:cNvPr id="7" name="王小婷6"/>
            <p:cNvGrpSpPr/>
            <p:nvPr/>
          </p:nvGrpSpPr>
          <p:grpSpPr>
            <a:xfrm>
              <a:off x="4402" y="2682"/>
              <a:ext cx="10325" cy="2648"/>
              <a:chOff x="2795061" y="1702899"/>
              <a:chExt cx="6556157" cy="1681434"/>
            </a:xfrm>
          </p:grpSpPr>
          <p:grpSp>
            <p:nvGrpSpPr>
              <p:cNvPr id="46" name="组合 45"/>
              <p:cNvGrpSpPr/>
              <p:nvPr/>
            </p:nvGrpSpPr>
            <p:grpSpPr>
              <a:xfrm>
                <a:off x="2795061" y="1702899"/>
                <a:ext cx="6556157" cy="1503144"/>
                <a:chOff x="2795061" y="1860282"/>
                <a:chExt cx="6556157" cy="1503144"/>
              </a:xfrm>
            </p:grpSpPr>
            <p:sp>
              <p:nvSpPr>
                <p:cNvPr id="23" name="王小婷6-2"/>
                <p:cNvSpPr txBox="1"/>
                <p:nvPr/>
              </p:nvSpPr>
              <p:spPr>
                <a:xfrm>
                  <a:off x="4868971" y="1860282"/>
                  <a:ext cx="2607154" cy="1503144"/>
                </a:xfrm>
                <a:prstGeom prst="rect">
                  <a:avLst/>
                </a:prstGeom>
                <a:noFill/>
              </p:spPr>
              <p:txBody>
                <a:bodyPr wrap="square" lIns="0" tIns="0" rIns="0" bIns="0" rtlCol="0">
                  <a:no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4400" b="1" i="0" u="none" strike="noStrike" kern="1200" cap="none" spc="0" normalizeH="0" baseline="0" noProof="0" dirty="0">
                      <a:ln>
                        <a:noFill/>
                      </a:ln>
                      <a:solidFill>
                        <a:schemeClr val="bg1"/>
                      </a:solidFill>
                      <a:effectLst>
                        <a:outerShdw blurRad="50800" dist="38100" dir="5400000" algn="t" rotWithShape="0">
                          <a:schemeClr val="accent1">
                            <a:lumMod val="50000"/>
                            <a:alpha val="40000"/>
                          </a:schemeClr>
                        </a:outerShdw>
                      </a:effectLst>
                      <a:uLnTx/>
                      <a:uFillTx/>
                      <a:latin typeface="微软雅黑" panose="020B0503020204020204" pitchFamily="34" charset="-122"/>
                      <a:ea typeface="微软雅黑" panose="020B0503020204020204" pitchFamily="34" charset="-122"/>
                      <a:cs typeface="Crunch ExtraBold" charset="0"/>
                      <a:sym typeface="方正风雅宋简体" panose="02000000000000000000" charset="-122"/>
                    </a:rPr>
                    <a:t>目录</a:t>
                  </a:r>
                  <a:endParaRPr kumimoji="0" lang="zh-CN" altLang="en-US" sz="14400" b="1" i="0" u="none" strike="noStrike" kern="1200" cap="none" spc="0" normalizeH="0" baseline="0" noProof="0" dirty="0">
                    <a:ln>
                      <a:noFill/>
                    </a:ln>
                    <a:solidFill>
                      <a:schemeClr val="bg1"/>
                    </a:solidFill>
                    <a:effectLst>
                      <a:outerShdw blurRad="50800" dist="38100" dir="5400000" algn="t" rotWithShape="0">
                        <a:schemeClr val="accent1">
                          <a:lumMod val="50000"/>
                          <a:alpha val="40000"/>
                        </a:schemeClr>
                      </a:outerShdw>
                    </a:effectLst>
                    <a:uLnTx/>
                    <a:uFillTx/>
                    <a:latin typeface="微软雅黑" panose="020B0503020204020204" pitchFamily="34" charset="-122"/>
                    <a:ea typeface="微软雅黑" panose="020B0503020204020204" pitchFamily="34" charset="-122"/>
                    <a:cs typeface="Crunch ExtraBold" charset="0"/>
                    <a:sym typeface="方正风雅宋简体" panose="02000000000000000000" charset="-122"/>
                  </a:endParaRPr>
                </a:p>
              </p:txBody>
            </p:sp>
            <p:cxnSp>
              <p:nvCxnSpPr>
                <p:cNvPr id="38" name="王小婷6-3"/>
                <p:cNvCxnSpPr/>
                <p:nvPr/>
              </p:nvCxnSpPr>
              <p:spPr>
                <a:xfrm flipH="1">
                  <a:off x="2795061" y="2543356"/>
                  <a:ext cx="1827662" cy="0"/>
                </a:xfrm>
                <a:prstGeom prst="line">
                  <a:avLst/>
                </a:prstGeom>
                <a:ln w="19050">
                  <a:gradFill>
                    <a:gsLst>
                      <a:gs pos="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9" name="王小婷6-5"/>
                <p:cNvCxnSpPr/>
                <p:nvPr/>
              </p:nvCxnSpPr>
              <p:spPr>
                <a:xfrm flipH="1">
                  <a:off x="7553133" y="2536608"/>
                  <a:ext cx="1798085" cy="0"/>
                </a:xfrm>
                <a:prstGeom prst="line">
                  <a:avLst/>
                </a:prstGeom>
                <a:ln w="19050">
                  <a:gradFill>
                    <a:gsLst>
                      <a:gs pos="0">
                        <a:schemeClr val="bg1">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grpSp>
          <p:sp>
            <p:nvSpPr>
              <p:cNvPr id="45" name="王小婷6-1"/>
              <p:cNvSpPr txBox="1"/>
              <p:nvPr/>
            </p:nvSpPr>
            <p:spPr>
              <a:xfrm>
                <a:off x="4973578" y="3091766"/>
                <a:ext cx="2182068" cy="292567"/>
              </a:xfrm>
              <a:prstGeom prst="rect">
                <a:avLst/>
              </a:prstGeom>
              <a:noFill/>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1200" cap="none" spc="0" normalizeH="0" baseline="0" noProof="0" dirty="0">
                    <a:ln>
                      <a:noFill/>
                    </a:ln>
                    <a:solidFill>
                      <a:schemeClr val="bg1">
                        <a:alpha val="42000"/>
                      </a:schemeClr>
                    </a:solidFill>
                    <a:uLnTx/>
                    <a:uFillTx/>
                    <a:latin typeface="兰米宋体" panose="02000503000000000000" charset="-122"/>
                    <a:ea typeface="兰米宋体" panose="02000503000000000000" charset="-122"/>
                    <a:cs typeface="Retro Cute" charset="0"/>
                  </a:rPr>
                  <a:t>CONTENTS</a:t>
                </a:r>
                <a:endParaRPr kumimoji="0" lang="en-US" altLang="zh-CN" sz="3000" b="1" i="0" u="none" strike="noStrike" kern="1200" cap="none" spc="0" normalizeH="0" baseline="0" noProof="0" dirty="0">
                  <a:ln>
                    <a:noFill/>
                  </a:ln>
                  <a:solidFill>
                    <a:schemeClr val="bg1">
                      <a:alpha val="42000"/>
                    </a:schemeClr>
                  </a:solidFill>
                  <a:uLnTx/>
                  <a:uFillTx/>
                  <a:latin typeface="兰米宋体" panose="02000503000000000000" charset="-122"/>
                  <a:ea typeface="兰米宋体" panose="02000503000000000000" charset="-122"/>
                  <a:cs typeface="Retro Cute" charset="0"/>
                </a:endParaRPr>
              </a:p>
            </p:txBody>
          </p:sp>
        </p:grpSp>
      </p:grpSp>
      <p:sp>
        <p:nvSpPr>
          <p:cNvPr id="22" name="王小婷10-1"/>
          <p:cNvSpPr txBox="1"/>
          <p:nvPr/>
        </p:nvSpPr>
        <p:spPr>
          <a:xfrm>
            <a:off x="11214735" y="8898255"/>
            <a:ext cx="4425315" cy="553720"/>
          </a:xfrm>
          <a:prstGeom prst="rect">
            <a:avLst/>
          </a:prstGeom>
          <a:noFill/>
          <a:effectLst/>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ctr" defTabSz="914400" rtl="0" eaLnBrk="1" fontAlgn="auto" latinLnBrk="0" hangingPunct="1">
              <a:lnSpc>
                <a:spcPct val="100000"/>
              </a:lnSpc>
              <a:spcBef>
                <a:spcPts val="0"/>
              </a:spcBef>
              <a:buClrTx/>
              <a:buSzTx/>
              <a:buFontTx/>
              <a:buNone/>
              <a:defRPr/>
            </a:pPr>
            <a:r>
              <a:rPr lang="zh-CN" altLang="en-US" sz="3600" spc="0"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方正风雅宋简体" panose="02000000000000000000" charset="-122"/>
              </a:rPr>
              <a:t>进阶研究</a:t>
            </a:r>
            <a:r>
              <a:rPr kumimoji="0" lang="zh-CN" altLang="en-US" sz="3600" i="0" u="none" strike="noStrike" kern="1200" cap="none" spc="0" normalizeH="0" baseline="0"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方正风雅宋简体" panose="02000000000000000000" charset="-122"/>
              </a:rPr>
              <a:t> 精深学习</a:t>
            </a:r>
            <a:endParaRPr kumimoji="0" lang="zh-CN" altLang="en-US" sz="3600" i="0" u="none" strike="noStrike" kern="1200" cap="none" spc="0" normalizeH="0" baseline="0"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方正风雅宋简体" panose="02000000000000000000" charset="-122"/>
            </a:endParaRPr>
          </a:p>
        </p:txBody>
      </p:sp>
      <p:sp>
        <p:nvSpPr>
          <p:cNvPr id="24" name="矩形 23"/>
          <p:cNvSpPr/>
          <p:nvPr/>
        </p:nvSpPr>
        <p:spPr>
          <a:xfrm rot="5400000">
            <a:off x="11940540" y="5806440"/>
            <a:ext cx="144780" cy="7624763"/>
          </a:xfrm>
          <a:prstGeom prst="rect">
            <a:avLst/>
          </a:prstGeom>
          <a:gradFill>
            <a:gsLst>
              <a:gs pos="50000">
                <a:schemeClr val="accent2"/>
              </a:gs>
              <a:gs pos="0">
                <a:schemeClr val="accent2">
                  <a:lumMod val="25000"/>
                  <a:lumOff val="75000"/>
                </a:schemeClr>
              </a:gs>
              <a:gs pos="100000">
                <a:schemeClr val="accent2">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p>
        </p:txBody>
      </p:sp>
      <p:sp>
        <p:nvSpPr>
          <p:cNvPr id="25" name="矩形 24"/>
          <p:cNvSpPr/>
          <p:nvPr/>
        </p:nvSpPr>
        <p:spPr>
          <a:xfrm rot="5400000">
            <a:off x="14711363" y="6660833"/>
            <a:ext cx="168593" cy="6420803"/>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p>
        </p:txBody>
      </p:sp>
      <p:grpSp>
        <p:nvGrpSpPr>
          <p:cNvPr id="35" name="组合 34"/>
          <p:cNvGrpSpPr/>
          <p:nvPr/>
        </p:nvGrpSpPr>
        <p:grpSpPr>
          <a:xfrm>
            <a:off x="365125" y="7421245"/>
            <a:ext cx="12917805" cy="837248"/>
            <a:chOff x="63" y="7292"/>
            <a:chExt cx="13562" cy="879"/>
          </a:xfrm>
        </p:grpSpPr>
        <p:sp>
          <p:nvSpPr>
            <p:cNvPr id="31" name="文本框 30"/>
            <p:cNvSpPr txBox="1"/>
            <p:nvPr/>
          </p:nvSpPr>
          <p:spPr>
            <a:xfrm>
              <a:off x="9919" y="7300"/>
              <a:ext cx="3706" cy="871"/>
            </a:xfrm>
            <a:prstGeom prst="rect">
              <a:avLst/>
            </a:prstGeom>
            <a:noFill/>
          </p:spPr>
          <p:txBody>
            <a:bodyPr wrap="square" rtlCol="0">
              <a:spAutoFit/>
            </a:bodyPr>
            <a:lstStyle/>
            <a:p>
              <a:pPr algn="ctr"/>
              <a:r>
                <a:rPr lang="zh-CN" altLang="en-US" sz="4800" b="1"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runch ExtraBold" charset="0"/>
                  <a:sym typeface="+mn-ea"/>
                </a:rPr>
                <a:t>实验现象</a:t>
              </a:r>
              <a:endParaRPr lang="zh-CN" altLang="en-US" sz="4800" b="1"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runch ExtraBold" charset="0"/>
              </a:endParaRPr>
            </a:p>
          </p:txBody>
        </p:sp>
        <p:sp>
          <p:nvSpPr>
            <p:cNvPr id="26" name="文本框 25"/>
            <p:cNvSpPr txBox="1"/>
            <p:nvPr/>
          </p:nvSpPr>
          <p:spPr>
            <a:xfrm>
              <a:off x="4009" y="7292"/>
              <a:ext cx="5609" cy="871"/>
            </a:xfrm>
            <a:prstGeom prst="rect">
              <a:avLst/>
            </a:prstGeom>
            <a:noFill/>
          </p:spPr>
          <p:txBody>
            <a:bodyPr wrap="square" rtlCol="0">
              <a:spAutoFit/>
            </a:bodyPr>
            <a:lstStyle/>
            <a:p>
              <a:pPr algn="ctr"/>
              <a:r>
                <a:rPr lang="zh-CN" altLang="en-US" sz="4800" b="1"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runch ExtraBold" charset="0"/>
                  <a:sym typeface="+mn-ea"/>
                </a:rPr>
                <a:t>实验目的及</a:t>
              </a:r>
              <a:r>
                <a:rPr lang="zh-CN" altLang="en-US" sz="4800" b="1"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runch ExtraBold" charset="0"/>
                  <a:sym typeface="+mn-ea"/>
                </a:rPr>
                <a:t>步骤</a:t>
              </a:r>
              <a:endParaRPr lang="zh-CN" altLang="en-US" sz="4800" b="1"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runch ExtraBold" charset="0"/>
                <a:sym typeface="+mn-ea"/>
              </a:endParaRPr>
            </a:p>
          </p:txBody>
        </p:sp>
        <p:sp>
          <p:nvSpPr>
            <p:cNvPr id="34" name="文本框 33"/>
            <p:cNvSpPr txBox="1"/>
            <p:nvPr/>
          </p:nvSpPr>
          <p:spPr>
            <a:xfrm>
              <a:off x="63" y="7292"/>
              <a:ext cx="3706" cy="871"/>
            </a:xfrm>
            <a:prstGeom prst="rect">
              <a:avLst/>
            </a:prstGeom>
            <a:noFill/>
          </p:spPr>
          <p:txBody>
            <a:bodyPr wrap="square" rtlCol="0">
              <a:spAutoFit/>
            </a:bodyPr>
            <a:lstStyle/>
            <a:p>
              <a:pPr algn="ctr"/>
              <a:r>
                <a:rPr lang="zh-CN" altLang="en-US" sz="4800" b="1"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runch ExtraBold" charset="0"/>
                  <a:sym typeface="+mn-ea"/>
                </a:rPr>
                <a:t>历史缘由</a:t>
              </a:r>
              <a:endParaRPr lang="zh-CN" altLang="en-US" sz="4800" b="1"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runch ExtraBold" charset="0"/>
              </a:endParaRPr>
            </a:p>
          </p:txBody>
        </p:sp>
      </p:grpSp>
      <p:sp>
        <p:nvSpPr>
          <p:cNvPr id="47" name="王小婷10-2"/>
          <p:cNvSpPr txBox="1"/>
          <p:nvPr>
            <p:custDataLst>
              <p:tags r:id="rId2"/>
            </p:custDataLst>
          </p:nvPr>
        </p:nvSpPr>
        <p:spPr>
          <a:xfrm>
            <a:off x="1708647" y="6591088"/>
            <a:ext cx="843329" cy="830354"/>
          </a:xfrm>
          <a:prstGeom prst="ellipse">
            <a:avLst/>
          </a:prstGeom>
          <a:solidFill>
            <a:schemeClr val="accent1">
              <a:lumMod val="75000"/>
              <a:alpha val="100000"/>
            </a:schemeClr>
          </a:solidFill>
          <a:ln w="12700" cap="flat" cmpd="sng" algn="ctr">
            <a:solidFill>
              <a:schemeClr val="accent1">
                <a:lumMod val="75000"/>
                <a:alpha val="100000"/>
              </a:schemeClr>
            </a:solidFill>
            <a:prstDash val="solid"/>
            <a:miter lim="800000"/>
          </a:ln>
          <a:effectLst>
            <a:outerShdw blurRad="368300" dist="1397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algn="ctr">
              <a:defRPr sz="2400">
                <a:effectLst>
                  <a:outerShdw blurRad="50800" dist="38100" dir="5400000" algn="t" rotWithShape="0">
                    <a:schemeClr val="accent1">
                      <a:lumMod val="50000"/>
                      <a:alpha val="40000"/>
                    </a:schemeClr>
                  </a:outerShdw>
                </a:effectLst>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3600" b="1" noProof="0" dirty="0">
                <a:ln>
                  <a:noFill/>
                </a:ln>
                <a:solidFill>
                  <a:schemeClr val="bg1"/>
                </a:solidFill>
                <a:uLnTx/>
                <a:uFillTx/>
                <a:latin typeface="兰米宋体" panose="02000503000000000000" charset="-122"/>
                <a:ea typeface="兰米宋体" panose="02000503000000000000" charset="-122"/>
                <a:cs typeface="Crunch ExtraBold" charset="0"/>
              </a:rPr>
              <a:t>01</a:t>
            </a:r>
            <a:endParaRPr lang="zh-CN" altLang="en-US" sz="3600" b="1" noProof="0" dirty="0">
              <a:ln>
                <a:noFill/>
              </a:ln>
              <a:solidFill>
                <a:schemeClr val="bg1"/>
              </a:solidFill>
              <a:uLnTx/>
              <a:uFillTx/>
              <a:latin typeface="兰米宋体" panose="02000503000000000000" charset="-122"/>
              <a:ea typeface="兰米宋体" panose="02000503000000000000" charset="-122"/>
              <a:cs typeface="Crunch ExtraBold" charset="0"/>
            </a:endParaRPr>
          </a:p>
        </p:txBody>
      </p:sp>
      <p:sp>
        <p:nvSpPr>
          <p:cNvPr id="49" name="王小婷10-2"/>
          <p:cNvSpPr txBox="1"/>
          <p:nvPr>
            <p:custDataLst>
              <p:tags r:id="rId3"/>
            </p:custDataLst>
          </p:nvPr>
        </p:nvSpPr>
        <p:spPr>
          <a:xfrm>
            <a:off x="15380514" y="6590453"/>
            <a:ext cx="843329" cy="830354"/>
          </a:xfrm>
          <a:prstGeom prst="ellipse">
            <a:avLst/>
          </a:prstGeom>
          <a:solidFill>
            <a:schemeClr val="accent1">
              <a:lumMod val="75000"/>
              <a:alpha val="100000"/>
            </a:schemeClr>
          </a:solidFill>
          <a:ln w="12700" cap="flat" cmpd="sng" algn="ctr">
            <a:solidFill>
              <a:schemeClr val="accent1">
                <a:lumMod val="75000"/>
                <a:alpha val="100000"/>
              </a:schemeClr>
            </a:solidFill>
            <a:prstDash val="solid"/>
            <a:miter lim="800000"/>
          </a:ln>
          <a:effectLst>
            <a:outerShdw blurRad="368300" dist="1397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algn="ctr">
              <a:defRPr sz="2400">
                <a:effectLst>
                  <a:outerShdw blurRad="50800" dist="38100" dir="5400000" algn="t" rotWithShape="0">
                    <a:schemeClr val="accent1">
                      <a:lumMod val="50000"/>
                      <a:alpha val="40000"/>
                    </a:schemeClr>
                  </a:outerShdw>
                </a:effectLst>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3600" b="1" noProof="0" dirty="0">
                <a:ln>
                  <a:noFill/>
                </a:ln>
                <a:solidFill>
                  <a:schemeClr val="bg1"/>
                </a:solidFill>
                <a:uLnTx/>
                <a:uFillTx/>
                <a:latin typeface="兰米宋体" panose="02000503000000000000" charset="-122"/>
                <a:ea typeface="兰米宋体" panose="02000503000000000000" charset="-122"/>
                <a:cs typeface="Crunch ExtraBold" charset="0"/>
              </a:rPr>
              <a:t>0</a:t>
            </a:r>
            <a:r>
              <a:rPr lang="en-US" altLang="zh-CN" sz="3600" b="1" noProof="0" dirty="0">
                <a:ln>
                  <a:noFill/>
                </a:ln>
                <a:solidFill>
                  <a:schemeClr val="bg1"/>
                </a:solidFill>
                <a:uLnTx/>
                <a:uFillTx/>
                <a:latin typeface="兰米宋体" panose="02000503000000000000" charset="-122"/>
                <a:ea typeface="兰米宋体" panose="02000503000000000000" charset="-122"/>
                <a:cs typeface="Crunch ExtraBold" charset="0"/>
              </a:rPr>
              <a:t>4</a:t>
            </a:r>
            <a:endParaRPr lang="en-US" altLang="zh-CN" sz="3600" b="1" noProof="0" dirty="0">
              <a:ln>
                <a:noFill/>
              </a:ln>
              <a:solidFill>
                <a:schemeClr val="bg1"/>
              </a:solidFill>
              <a:uLnTx/>
              <a:uFillTx/>
              <a:latin typeface="兰米宋体" panose="02000503000000000000" charset="-122"/>
              <a:ea typeface="兰米宋体" panose="02000503000000000000" charset="-122"/>
              <a:cs typeface="Crunch ExtraBold" charset="0"/>
            </a:endParaRPr>
          </a:p>
        </p:txBody>
      </p:sp>
      <p:sp>
        <p:nvSpPr>
          <p:cNvPr id="50" name="王小婷10-2"/>
          <p:cNvSpPr txBox="1"/>
          <p:nvPr>
            <p:custDataLst>
              <p:tags r:id="rId4"/>
            </p:custDataLst>
          </p:nvPr>
        </p:nvSpPr>
        <p:spPr>
          <a:xfrm>
            <a:off x="11048862" y="6592358"/>
            <a:ext cx="843329" cy="830354"/>
          </a:xfrm>
          <a:prstGeom prst="ellipse">
            <a:avLst/>
          </a:prstGeom>
          <a:solidFill>
            <a:schemeClr val="accent1">
              <a:lumMod val="75000"/>
              <a:alpha val="100000"/>
            </a:schemeClr>
          </a:solidFill>
          <a:ln w="12700" cap="flat" cmpd="sng" algn="ctr">
            <a:solidFill>
              <a:schemeClr val="accent1">
                <a:lumMod val="75000"/>
                <a:alpha val="100000"/>
              </a:schemeClr>
            </a:solidFill>
            <a:prstDash val="solid"/>
            <a:miter lim="800000"/>
          </a:ln>
          <a:effectLst>
            <a:outerShdw blurRad="368300" dist="1397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algn="ctr">
              <a:defRPr sz="2400">
                <a:effectLst>
                  <a:outerShdw blurRad="50800" dist="38100" dir="5400000" algn="t" rotWithShape="0">
                    <a:schemeClr val="accent1">
                      <a:lumMod val="50000"/>
                      <a:alpha val="40000"/>
                    </a:schemeClr>
                  </a:outerShdw>
                </a:effectLst>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3600" b="1" noProof="0" dirty="0">
                <a:ln>
                  <a:noFill/>
                </a:ln>
                <a:solidFill>
                  <a:schemeClr val="bg1"/>
                </a:solidFill>
                <a:uLnTx/>
                <a:uFillTx/>
                <a:latin typeface="兰米宋体" panose="02000503000000000000" charset="-122"/>
                <a:ea typeface="兰米宋体" panose="02000503000000000000" charset="-122"/>
                <a:cs typeface="Crunch ExtraBold" charset="0"/>
              </a:rPr>
              <a:t>0</a:t>
            </a:r>
            <a:r>
              <a:rPr lang="en-US" altLang="zh-CN" sz="3600" b="1" noProof="0" dirty="0">
                <a:ln>
                  <a:noFill/>
                </a:ln>
                <a:solidFill>
                  <a:schemeClr val="bg1"/>
                </a:solidFill>
                <a:uLnTx/>
                <a:uFillTx/>
                <a:latin typeface="兰米宋体" panose="02000503000000000000" charset="-122"/>
                <a:ea typeface="兰米宋体" panose="02000503000000000000" charset="-122"/>
                <a:cs typeface="Crunch ExtraBold" charset="0"/>
              </a:rPr>
              <a:t>3</a:t>
            </a:r>
            <a:endParaRPr lang="en-US" altLang="zh-CN" sz="3600" b="1" noProof="0" dirty="0">
              <a:ln>
                <a:noFill/>
              </a:ln>
              <a:solidFill>
                <a:schemeClr val="bg1"/>
              </a:solidFill>
              <a:uLnTx/>
              <a:uFillTx/>
              <a:latin typeface="兰米宋体" panose="02000503000000000000" charset="-122"/>
              <a:ea typeface="兰米宋体" panose="02000503000000000000" charset="-122"/>
              <a:cs typeface="Crunch ExtraBold" charset="0"/>
            </a:endParaRPr>
          </a:p>
        </p:txBody>
      </p:sp>
      <p:sp>
        <p:nvSpPr>
          <p:cNvPr id="53" name="王小婷10-2"/>
          <p:cNvSpPr txBox="1"/>
          <p:nvPr>
            <p:custDataLst>
              <p:tags r:id="rId5"/>
            </p:custDataLst>
          </p:nvPr>
        </p:nvSpPr>
        <p:spPr>
          <a:xfrm>
            <a:off x="6400662" y="6589818"/>
            <a:ext cx="843329" cy="830354"/>
          </a:xfrm>
          <a:prstGeom prst="ellipse">
            <a:avLst/>
          </a:prstGeom>
          <a:solidFill>
            <a:schemeClr val="accent1">
              <a:lumMod val="75000"/>
              <a:alpha val="100000"/>
            </a:schemeClr>
          </a:solidFill>
          <a:ln w="12700" cap="flat" cmpd="sng" algn="ctr">
            <a:solidFill>
              <a:schemeClr val="accent1">
                <a:lumMod val="75000"/>
                <a:alpha val="100000"/>
              </a:schemeClr>
            </a:solidFill>
            <a:prstDash val="solid"/>
            <a:miter lim="800000"/>
          </a:ln>
          <a:effectLst>
            <a:outerShdw blurRad="368300" dist="139700" dir="2700000" algn="tl" rotWithShape="0">
              <a:schemeClr val="accent1">
                <a:alpha val="1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zh-CN"/>
            </a:defPPr>
            <a:lvl1pPr algn="ctr">
              <a:defRPr sz="2400">
                <a:effectLst>
                  <a:outerShdw blurRad="50800" dist="38100" dir="5400000" algn="t" rotWithShape="0">
                    <a:schemeClr val="accent1">
                      <a:lumMod val="50000"/>
                      <a:alpha val="40000"/>
                    </a:schemeClr>
                  </a:outerShdw>
                </a:effectLst>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3600" b="1" noProof="0" dirty="0">
                <a:ln>
                  <a:noFill/>
                </a:ln>
                <a:solidFill>
                  <a:schemeClr val="bg1"/>
                </a:solidFill>
                <a:uLnTx/>
                <a:uFillTx/>
                <a:latin typeface="兰米宋体" panose="02000503000000000000" charset="-122"/>
                <a:ea typeface="兰米宋体" panose="02000503000000000000" charset="-122"/>
                <a:cs typeface="Crunch ExtraBold" charset="0"/>
              </a:rPr>
              <a:t>0</a:t>
            </a:r>
            <a:r>
              <a:rPr lang="en-US" altLang="zh-CN" sz="3600" b="1" noProof="0" dirty="0">
                <a:ln>
                  <a:noFill/>
                </a:ln>
                <a:solidFill>
                  <a:schemeClr val="bg1"/>
                </a:solidFill>
                <a:uLnTx/>
                <a:uFillTx/>
                <a:latin typeface="兰米宋体" panose="02000503000000000000" charset="-122"/>
                <a:ea typeface="兰米宋体" panose="02000503000000000000" charset="-122"/>
                <a:cs typeface="Crunch ExtraBold" charset="0"/>
              </a:rPr>
              <a:t>2</a:t>
            </a:r>
            <a:endParaRPr lang="en-US" altLang="zh-CN" sz="3600" b="1" noProof="0" dirty="0">
              <a:ln>
                <a:noFill/>
              </a:ln>
              <a:solidFill>
                <a:schemeClr val="bg1"/>
              </a:solidFill>
              <a:uLnTx/>
              <a:uFillTx/>
              <a:latin typeface="兰米宋体" panose="02000503000000000000" charset="-122"/>
              <a:ea typeface="兰米宋体" panose="02000503000000000000" charset="-122"/>
              <a:cs typeface="Crunch ExtraBold" charset="0"/>
            </a:endParaRPr>
          </a:p>
        </p:txBody>
      </p:sp>
      <p:pic>
        <p:nvPicPr>
          <p:cNvPr id="5" name="图片 4" descr="6e4e79e0a1c16bd09def96378a234288"/>
          <p:cNvPicPr>
            <a:picLocks noChangeAspect="1"/>
          </p:cNvPicPr>
          <p:nvPr/>
        </p:nvPicPr>
        <p:blipFill>
          <a:blip r:embed="rId6"/>
          <a:stretch>
            <a:fillRect/>
          </a:stretch>
        </p:blipFill>
        <p:spPr>
          <a:xfrm>
            <a:off x="15380018" y="9096375"/>
            <a:ext cx="2907983" cy="859155"/>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0"/>
          </a:gradFill>
          <a:ln w="12700" cmpd="sng">
            <a:noFill/>
            <a:prstDash val="solid"/>
            <a:miter lim="800000"/>
            <a:headEnd/>
            <a:tailEnd/>
          </a:ln>
          <a:effectLst>
            <a:softEdge rad="127000"/>
          </a:effectLst>
        </p:spPr>
      </p:pic>
      <p:sp>
        <p:nvSpPr>
          <p:cNvPr id="4" name="文本框 3"/>
          <p:cNvSpPr txBox="1"/>
          <p:nvPr/>
        </p:nvSpPr>
        <p:spPr>
          <a:xfrm>
            <a:off x="14027785" y="7366635"/>
            <a:ext cx="3529965" cy="829945"/>
          </a:xfrm>
          <a:prstGeom prst="rect">
            <a:avLst/>
          </a:prstGeom>
          <a:noFill/>
        </p:spPr>
        <p:txBody>
          <a:bodyPr wrap="square" rtlCol="0">
            <a:spAutoFit/>
          </a:bodyPr>
          <a:p>
            <a:pPr algn="ctr"/>
            <a:r>
              <a:rPr lang="zh-CN" altLang="en-US" sz="4800" b="1"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runch ExtraBold" charset="0"/>
                <a:sym typeface="+mn-ea"/>
              </a:rPr>
              <a:t>理论模型</a:t>
            </a:r>
            <a:endParaRPr lang="zh-CN" altLang="en-US" sz="4800" b="1"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Crunch ExtraBold" charset="0"/>
            </a:endParaRPr>
          </a:p>
        </p:txBody>
      </p:sp>
    </p:spTree>
    <p:custDataLst>
      <p:tags r:id="rId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09800" y="1638300"/>
            <a:ext cx="12896215" cy="784161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514600" y="1790700"/>
            <a:ext cx="12240260" cy="745744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38400" y="1638300"/>
            <a:ext cx="12597130" cy="757618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590800" y="1714500"/>
            <a:ext cx="12364720" cy="764730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819400" y="1944370"/>
            <a:ext cx="11974830" cy="739330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590800" y="1562100"/>
            <a:ext cx="12416790" cy="796036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09800" y="1714500"/>
            <a:ext cx="13830935" cy="849503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590800" y="1714500"/>
            <a:ext cx="11814810" cy="778192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667000" y="1638300"/>
            <a:ext cx="12725400" cy="7518400"/>
            <a:chOff x="4200" y="2580"/>
            <a:chExt cx="20040" cy="11840"/>
          </a:xfrm>
        </p:grpSpPr>
        <p:pic>
          <p:nvPicPr>
            <p:cNvPr id="2" name="图片 1"/>
            <p:cNvPicPr>
              <a:picLocks noChangeAspect="1"/>
            </p:cNvPicPr>
            <p:nvPr/>
          </p:nvPicPr>
          <p:blipFill>
            <a:blip r:embed="rId1"/>
            <a:stretch>
              <a:fillRect/>
            </a:stretch>
          </p:blipFill>
          <p:spPr>
            <a:xfrm>
              <a:off x="4200" y="2700"/>
              <a:ext cx="19336" cy="11721"/>
            </a:xfrm>
            <a:prstGeom prst="rect">
              <a:avLst/>
            </a:prstGeom>
          </p:spPr>
        </p:pic>
        <p:sp>
          <p:nvSpPr>
            <p:cNvPr id="3" name="矩形 2"/>
            <p:cNvSpPr/>
            <p:nvPr/>
          </p:nvSpPr>
          <p:spPr>
            <a:xfrm>
              <a:off x="22080" y="2580"/>
              <a:ext cx="2160" cy="15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514600" y="1485900"/>
            <a:ext cx="14020800" cy="7848600"/>
            <a:chOff x="3960" y="2340"/>
            <a:chExt cx="22080" cy="12360"/>
          </a:xfrm>
        </p:grpSpPr>
        <p:pic>
          <p:nvPicPr>
            <p:cNvPr id="2" name="图片 1"/>
            <p:cNvPicPr>
              <a:picLocks noChangeAspect="1"/>
            </p:cNvPicPr>
            <p:nvPr/>
          </p:nvPicPr>
          <p:blipFill>
            <a:blip r:embed="rId1"/>
            <a:stretch>
              <a:fillRect/>
            </a:stretch>
          </p:blipFill>
          <p:spPr>
            <a:xfrm>
              <a:off x="3960" y="2700"/>
              <a:ext cx="20976" cy="11584"/>
            </a:xfrm>
            <a:prstGeom prst="rect">
              <a:avLst/>
            </a:prstGeom>
          </p:spPr>
        </p:pic>
        <p:sp>
          <p:nvSpPr>
            <p:cNvPr id="3" name="矩形 2"/>
            <p:cNvSpPr/>
            <p:nvPr/>
          </p:nvSpPr>
          <p:spPr>
            <a:xfrm>
              <a:off x="22320" y="2340"/>
              <a:ext cx="2880" cy="15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nvSpPr>
          <p:spPr>
            <a:xfrm>
              <a:off x="23160" y="12376"/>
              <a:ext cx="2880" cy="2324"/>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3810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一、历史</a:t>
            </a:r>
            <a:r>
              <a:rPr lang="zh-CN" altLang="en-US" sz="7000" b="1" dirty="0">
                <a:solidFill>
                  <a:srgbClr val="1D2088"/>
                </a:solidFill>
                <a:latin typeface="微软雅黑" panose="020B0503020204020204" pitchFamily="34" charset="-122"/>
                <a:ea typeface="微软雅黑" panose="020B0503020204020204" pitchFamily="34" charset="-122"/>
              </a:rPr>
              <a:t>缘由</a:t>
            </a:r>
            <a:endParaRPr lang="zh-CN" altLang="en-US" sz="7000" b="1" dirty="0">
              <a:solidFill>
                <a:srgbClr val="1D2088"/>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7677785" y="2340610"/>
            <a:ext cx="2387600" cy="548640"/>
          </a:xfrm>
          <a:prstGeom prst="rect">
            <a:avLst/>
          </a:prstGeom>
          <a:noFill/>
        </p:spPr>
        <p:txBody>
          <a:bodyPr wrap="none" rtlCol="0">
            <a:noAutofit/>
          </a:bodyPr>
          <a:lstStyle/>
          <a:p>
            <a:pPr defTabSz="914400"/>
            <a:endParaRPr lang="zh-CN" altLang="en-US" sz="1865" dirty="0">
              <a:solidFill>
                <a:srgbClr val="FFFFFF"/>
              </a:solidFill>
              <a:latin typeface="微软雅黑" panose="020B0503020204020204" pitchFamily="34" charset="-122"/>
              <a:ea typeface="微软雅黑" panose="020B0503020204020204" pitchFamily="34" charset="-122"/>
            </a:endParaRPr>
          </a:p>
        </p:txBody>
      </p:sp>
      <p:sp>
        <p:nvSpPr>
          <p:cNvPr id="40" name="形状 39"/>
          <p:cNvSpPr/>
          <p:nvPr/>
        </p:nvSpPr>
        <p:spPr>
          <a:xfrm rot="19146343" flipV="1">
            <a:off x="585470" y="3003550"/>
            <a:ext cx="15840710" cy="5365750"/>
          </a:xfrm>
          <a:prstGeom prst="swooshArrow">
            <a:avLst>
              <a:gd name="adj1" fmla="val 18392"/>
              <a:gd name="adj2" fmla="val 33522"/>
            </a:avLst>
          </a:prstGeom>
          <a:gradFill flip="none" rotWithShape="1">
            <a:gsLst>
              <a:gs pos="0">
                <a:schemeClr val="accent1">
                  <a:lumMod val="5000"/>
                  <a:lumOff val="95000"/>
                  <a:alpha val="0"/>
                </a:schemeClr>
              </a:gs>
              <a:gs pos="36000">
                <a:schemeClr val="accent1">
                  <a:lumMod val="45000"/>
                  <a:lumOff val="55000"/>
                </a:schemeClr>
              </a:gs>
              <a:gs pos="83000">
                <a:srgbClr val="00B0F0"/>
              </a:gs>
              <a:gs pos="100000">
                <a:schemeClr val="tx2">
                  <a:lumMod val="60000"/>
                  <a:lumOff val="40000"/>
                </a:schemeClr>
              </a:gs>
            </a:gsLst>
            <a:lin ang="0" scaled="0"/>
            <a:tileRect/>
          </a:gradFill>
          <a:effectLst>
            <a:outerShdw blurRad="406400" dist="63500" dir="2700000" algn="t" rotWithShape="0">
              <a:schemeClr val="tx1">
                <a:alpha val="40000"/>
              </a:scheme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0000">
                  <a:hueOff val="0"/>
                  <a:satOff val="0"/>
                  <a:lumOff val="0"/>
                  <a:alphaOff val="0"/>
                </a:srgbClr>
              </a:solidFill>
              <a:effectLst/>
              <a:uLnTx/>
              <a:uFillTx/>
              <a:latin typeface="Calibri" panose="020F0502020204030204"/>
              <a:ea typeface="微软雅黑" panose="020B0503020204020204" pitchFamily="34" charset="-122"/>
              <a:cs typeface="+mn-cs"/>
            </a:endParaRPr>
          </a:p>
        </p:txBody>
      </p:sp>
      <p:grpSp>
        <p:nvGrpSpPr>
          <p:cNvPr id="105" name="组合 104"/>
          <p:cNvGrpSpPr/>
          <p:nvPr/>
        </p:nvGrpSpPr>
        <p:grpSpPr>
          <a:xfrm>
            <a:off x="8268974" y="1335409"/>
            <a:ext cx="4475479" cy="2028190"/>
            <a:chOff x="9057283" y="2748394"/>
            <a:chExt cx="2309365" cy="1188958"/>
          </a:xfrm>
        </p:grpSpPr>
        <p:sp>
          <p:nvSpPr>
            <p:cNvPr id="106" name="矩形: 圆角 105"/>
            <p:cNvSpPr/>
            <p:nvPr/>
          </p:nvSpPr>
          <p:spPr>
            <a:xfrm rot="5400000">
              <a:off x="9617486" y="2188190"/>
              <a:ext cx="1188958" cy="2309365"/>
            </a:xfrm>
            <a:prstGeom prst="roundRect">
              <a:avLst>
                <a:gd name="adj" fmla="val 5124"/>
              </a:avLst>
            </a:prstGeom>
            <a:gradFill>
              <a:gsLst>
                <a:gs pos="0">
                  <a:srgbClr val="112375">
                    <a:lumMod val="95000"/>
                    <a:lumOff val="5000"/>
                  </a:srgbClr>
                </a:gs>
                <a:gs pos="100000">
                  <a:srgbClr val="112375">
                    <a:lumMod val="85000"/>
                    <a:lumOff val="15000"/>
                    <a:alpha val="85000"/>
                  </a:srgbClr>
                </a:gs>
              </a:gsLst>
              <a:lin ang="5400000" scaled="0"/>
            </a:gradFill>
            <a:ln>
              <a:gradFill>
                <a:gsLst>
                  <a:gs pos="0">
                    <a:srgbClr val="112375"/>
                  </a:gs>
                  <a:gs pos="98639">
                    <a:srgbClr val="112375"/>
                  </a:gs>
                  <a:gs pos="50000">
                    <a:schemeClr val="accent1">
                      <a:lumMod val="30000"/>
                      <a:lumOff val="70000"/>
                    </a:schemeClr>
                  </a:gs>
                </a:gsLst>
                <a:lin ang="8400000" scaled="0"/>
              </a:gradFill>
            </a:ln>
            <a:effectLst>
              <a:outerShdw blurRad="381000" dist="38100" algn="l" rotWithShape="0">
                <a:srgbClr val="20379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07" name="文本框 106"/>
            <p:cNvSpPr txBox="1"/>
            <p:nvPr/>
          </p:nvSpPr>
          <p:spPr>
            <a:xfrm>
              <a:off x="9232255" y="2881287"/>
              <a:ext cx="2095074" cy="702803"/>
            </a:xfrm>
            <a:prstGeom prst="rect">
              <a:avLst/>
            </a:prstGeom>
            <a:noFill/>
          </p:spPr>
          <p:txBody>
            <a:bodyPr wrap="square" rtlCol="0">
              <a:spAutoFit/>
            </a:bodyPr>
            <a:lstStyle/>
            <a:p>
              <a:pPr marL="285750" lvl="0" indent="-285750" algn="l">
                <a:lnSpc>
                  <a:spcPct val="120000"/>
                </a:lnSpc>
                <a:spcBef>
                  <a:spcPts val="0"/>
                </a:spcBef>
                <a:spcAft>
                  <a:spcPts val="0"/>
                </a:spcAft>
                <a:buClrTx/>
                <a:buSzTx/>
                <a:buFont typeface="Arial" panose="020B0604020202020204" pitchFamily="34" charset="0"/>
                <a:buChar char="•"/>
                <a:defRPr/>
              </a:pPr>
              <a:r>
                <a:rPr lang="zh-CN" altLang="en-US" sz="2000" noProof="0" dirty="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古斯塔夫</a:t>
              </a:r>
              <a:r>
                <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noProof="0" dirty="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米通过求解麦克斯韦方程组，发表了适用于任何尺寸球形颗粒的通用散射理论。</a:t>
              </a:r>
              <a:endParaRPr lang="zh-CN" altLang="en-US" sz="2000" noProof="0" dirty="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08" name="文本框 107"/>
          <p:cNvSpPr txBox="1"/>
          <p:nvPr/>
        </p:nvSpPr>
        <p:spPr>
          <a:xfrm>
            <a:off x="10972800" y="2881630"/>
            <a:ext cx="1567180" cy="482600"/>
          </a:xfrm>
          <a:prstGeom prst="rect">
            <a:avLst/>
          </a:prstGeom>
          <a:noFill/>
        </p:spPr>
        <p:txBody>
          <a:bodyPr wrap="square" rtlCol="0">
            <a:noAutofit/>
          </a:bodyPr>
          <a:lstStyle>
            <a:defPPr>
              <a:defRPr lang="zh-CN"/>
            </a:defPPr>
            <a:lvl1pPr algn="ctr">
              <a:defRPr sz="2800" b="1">
                <a:gradFill>
                  <a:gsLst>
                    <a:gs pos="100000">
                      <a:srgbClr val="FFFF00">
                        <a:lumMod val="75000"/>
                      </a:srgbClr>
                    </a:gs>
                    <a:gs pos="0">
                      <a:srgbClr val="FFFF00">
                        <a:lumMod val="95000"/>
                      </a:srgbClr>
                    </a:gs>
                  </a:gsLst>
                  <a:lin ang="54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1908</a:t>
            </a:r>
            <a:r>
              <a:rPr kumimoji="0" lang="zh-CN" altLang="en-US"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endParaRPr kumimoji="0" lang="zh-CN" altLang="en-US"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4" name="组合 3"/>
          <p:cNvGrpSpPr/>
          <p:nvPr/>
        </p:nvGrpSpPr>
        <p:grpSpPr>
          <a:xfrm>
            <a:off x="7169785" y="5981700"/>
            <a:ext cx="290195" cy="1302385"/>
            <a:chOff x="4117383" y="5078286"/>
            <a:chExt cx="223268" cy="992913"/>
          </a:xfrm>
          <a:solidFill>
            <a:srgbClr val="FF0000"/>
          </a:solidFill>
        </p:grpSpPr>
        <p:grpSp>
          <p:nvGrpSpPr>
            <p:cNvPr id="5" name="组合 4"/>
            <p:cNvGrpSpPr/>
            <p:nvPr/>
          </p:nvGrpSpPr>
          <p:grpSpPr>
            <a:xfrm>
              <a:off x="4117383" y="5847931"/>
              <a:ext cx="223268" cy="223268"/>
              <a:chOff x="1677575" y="3722181"/>
              <a:chExt cx="223268" cy="223268"/>
            </a:xfrm>
            <a:grpFill/>
          </p:grpSpPr>
          <p:sp>
            <p:nvSpPr>
              <p:cNvPr id="7" name="椭圆 6"/>
              <p:cNvSpPr/>
              <p:nvPr/>
            </p:nvSpPr>
            <p:spPr>
              <a:xfrm>
                <a:off x="1703524" y="3748130"/>
                <a:ext cx="171371" cy="171371"/>
              </a:xfrm>
              <a:prstGeom prst="ellipse">
                <a:avLst/>
              </a:prstGeom>
              <a:gr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8" name="椭圆 7"/>
              <p:cNvSpPr/>
              <p:nvPr/>
            </p:nvSpPr>
            <p:spPr>
              <a:xfrm>
                <a:off x="1677575" y="3722181"/>
                <a:ext cx="223268" cy="223268"/>
              </a:xfrm>
              <a:prstGeom prst="ellipse">
                <a:avLst/>
              </a:prstGeom>
              <a:gr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grpSp>
        <p:cxnSp>
          <p:nvCxnSpPr>
            <p:cNvPr id="10" name="直接连接符 9"/>
            <p:cNvCxnSpPr/>
            <p:nvPr/>
          </p:nvCxnSpPr>
          <p:spPr>
            <a:xfrm>
              <a:off x="4229017" y="5078286"/>
              <a:ext cx="1" cy="894131"/>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11506200" y="3467100"/>
            <a:ext cx="290195" cy="1025525"/>
            <a:chOff x="4117383" y="5289359"/>
            <a:chExt cx="223268" cy="781840"/>
          </a:xfrm>
          <a:solidFill>
            <a:srgbClr val="FF0000"/>
          </a:solidFill>
        </p:grpSpPr>
        <p:grpSp>
          <p:nvGrpSpPr>
            <p:cNvPr id="20" name="组合 19"/>
            <p:cNvGrpSpPr/>
            <p:nvPr/>
          </p:nvGrpSpPr>
          <p:grpSpPr>
            <a:xfrm>
              <a:off x="4117383" y="5847931"/>
              <a:ext cx="223268" cy="223268"/>
              <a:chOff x="1677575" y="3722181"/>
              <a:chExt cx="223268" cy="223268"/>
            </a:xfrm>
            <a:grpFill/>
          </p:grpSpPr>
          <p:sp>
            <p:nvSpPr>
              <p:cNvPr id="21" name="椭圆 20"/>
              <p:cNvSpPr/>
              <p:nvPr/>
            </p:nvSpPr>
            <p:spPr>
              <a:xfrm>
                <a:off x="1703524" y="3748130"/>
                <a:ext cx="171371" cy="171371"/>
              </a:xfrm>
              <a:prstGeom prst="ellipse">
                <a:avLst/>
              </a:prstGeom>
              <a:gr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2" name="椭圆 21"/>
              <p:cNvSpPr/>
              <p:nvPr/>
            </p:nvSpPr>
            <p:spPr>
              <a:xfrm>
                <a:off x="1677575" y="3722181"/>
                <a:ext cx="223268" cy="223268"/>
              </a:xfrm>
              <a:prstGeom prst="ellipse">
                <a:avLst/>
              </a:prstGeom>
              <a:gr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grpSp>
        <p:cxnSp>
          <p:nvCxnSpPr>
            <p:cNvPr id="23" name="直接连接符 22"/>
            <p:cNvCxnSpPr/>
            <p:nvPr/>
          </p:nvCxnSpPr>
          <p:spPr>
            <a:xfrm flipH="1">
              <a:off x="4229506" y="5289359"/>
              <a:ext cx="5374" cy="683082"/>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rot="10800000">
            <a:off x="5867400" y="7604760"/>
            <a:ext cx="290195" cy="943610"/>
            <a:chOff x="4117383" y="5321088"/>
            <a:chExt cx="223268" cy="750111"/>
          </a:xfrm>
          <a:solidFill>
            <a:srgbClr val="FF0000"/>
          </a:solidFill>
        </p:grpSpPr>
        <p:grpSp>
          <p:nvGrpSpPr>
            <p:cNvPr id="25" name="组合 24"/>
            <p:cNvGrpSpPr/>
            <p:nvPr/>
          </p:nvGrpSpPr>
          <p:grpSpPr>
            <a:xfrm>
              <a:off x="4117383" y="5847931"/>
              <a:ext cx="223268" cy="223268"/>
              <a:chOff x="1677575" y="3722181"/>
              <a:chExt cx="223268" cy="223268"/>
            </a:xfrm>
            <a:grpFill/>
          </p:grpSpPr>
          <p:sp>
            <p:nvSpPr>
              <p:cNvPr id="26" name="椭圆 25"/>
              <p:cNvSpPr/>
              <p:nvPr/>
            </p:nvSpPr>
            <p:spPr>
              <a:xfrm>
                <a:off x="1703524" y="3748130"/>
                <a:ext cx="171371" cy="171371"/>
              </a:xfrm>
              <a:prstGeom prst="ellipse">
                <a:avLst/>
              </a:prstGeom>
              <a:gr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27" name="椭圆 26"/>
              <p:cNvSpPr/>
              <p:nvPr/>
            </p:nvSpPr>
            <p:spPr>
              <a:xfrm>
                <a:off x="1677575" y="3722181"/>
                <a:ext cx="223268" cy="223268"/>
              </a:xfrm>
              <a:prstGeom prst="ellipse">
                <a:avLst/>
              </a:prstGeom>
              <a:gr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grpSp>
        <p:cxnSp>
          <p:nvCxnSpPr>
            <p:cNvPr id="28" name="直接连接符 27"/>
            <p:cNvCxnSpPr/>
            <p:nvPr/>
          </p:nvCxnSpPr>
          <p:spPr>
            <a:xfrm>
              <a:off x="4223643" y="5321088"/>
              <a:ext cx="5374" cy="651173"/>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rot="10800000">
            <a:off x="10363200" y="5448300"/>
            <a:ext cx="290195" cy="914400"/>
            <a:chOff x="4117383" y="5353070"/>
            <a:chExt cx="223268" cy="718129"/>
          </a:xfrm>
          <a:solidFill>
            <a:srgbClr val="FF0000"/>
          </a:solidFill>
        </p:grpSpPr>
        <p:grpSp>
          <p:nvGrpSpPr>
            <p:cNvPr id="30" name="组合 29"/>
            <p:cNvGrpSpPr/>
            <p:nvPr/>
          </p:nvGrpSpPr>
          <p:grpSpPr>
            <a:xfrm>
              <a:off x="4117383" y="5847931"/>
              <a:ext cx="223268" cy="223268"/>
              <a:chOff x="1677575" y="3722181"/>
              <a:chExt cx="223268" cy="223268"/>
            </a:xfrm>
            <a:grpFill/>
          </p:grpSpPr>
          <p:sp>
            <p:nvSpPr>
              <p:cNvPr id="32" name="椭圆 31"/>
              <p:cNvSpPr/>
              <p:nvPr/>
            </p:nvSpPr>
            <p:spPr>
              <a:xfrm>
                <a:off x="1703524" y="3748130"/>
                <a:ext cx="171371" cy="171371"/>
              </a:xfrm>
              <a:prstGeom prst="ellipse">
                <a:avLst/>
              </a:prstGeom>
              <a:gr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sp>
            <p:nvSpPr>
              <p:cNvPr id="34" name="椭圆 33"/>
              <p:cNvSpPr/>
              <p:nvPr/>
            </p:nvSpPr>
            <p:spPr>
              <a:xfrm>
                <a:off x="1677575" y="3722181"/>
                <a:ext cx="223268" cy="223268"/>
              </a:xfrm>
              <a:prstGeom prst="ellipse">
                <a:avLst/>
              </a:prstGeom>
              <a:grp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微软雅黑" panose="020B0503020204020204" pitchFamily="34" charset="-122"/>
                  <a:cs typeface="+mn-cs"/>
                </a:endParaRPr>
              </a:p>
            </p:txBody>
          </p:sp>
        </p:grpSp>
        <p:cxnSp>
          <p:nvCxnSpPr>
            <p:cNvPr id="35" name="直接连接符 34"/>
            <p:cNvCxnSpPr/>
            <p:nvPr/>
          </p:nvCxnSpPr>
          <p:spPr>
            <a:xfrm>
              <a:off x="4223643" y="5353070"/>
              <a:ext cx="5374" cy="619386"/>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4" name="文本框 93"/>
          <p:cNvSpPr txBox="1"/>
          <p:nvPr/>
        </p:nvSpPr>
        <p:spPr>
          <a:xfrm>
            <a:off x="762000" y="5305425"/>
            <a:ext cx="5109845" cy="1199515"/>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牛顿用三棱镜研究日光，得出结论：白光是由不同颜色（即不同波长）的光混合而成的，不同波长的光有不同的折射率。</a:t>
            </a:r>
            <a:endParaRPr kumimoji="0" lang="zh-CN" altLang="en-US"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44" name="组合 43"/>
          <p:cNvGrpSpPr/>
          <p:nvPr/>
        </p:nvGrpSpPr>
        <p:grpSpPr>
          <a:xfrm>
            <a:off x="9829800" y="6356987"/>
            <a:ext cx="6372548" cy="2168843"/>
            <a:chOff x="15480" y="10131"/>
            <a:chExt cx="10036" cy="3416"/>
          </a:xfrm>
        </p:grpSpPr>
        <p:grpSp>
          <p:nvGrpSpPr>
            <p:cNvPr id="96" name="组合 95"/>
            <p:cNvGrpSpPr/>
            <p:nvPr/>
          </p:nvGrpSpPr>
          <p:grpSpPr>
            <a:xfrm>
              <a:off x="15667" y="10131"/>
              <a:ext cx="9849" cy="3416"/>
              <a:chOff x="7314632" y="5041911"/>
              <a:chExt cx="3327385" cy="1790900"/>
            </a:xfrm>
          </p:grpSpPr>
          <p:sp>
            <p:nvSpPr>
              <p:cNvPr id="97" name="矩形: 圆角 96"/>
              <p:cNvSpPr/>
              <p:nvPr/>
            </p:nvSpPr>
            <p:spPr>
              <a:xfrm rot="5400000">
                <a:off x="8101320" y="4255223"/>
                <a:ext cx="1746068" cy="3319444"/>
              </a:xfrm>
              <a:prstGeom prst="roundRect">
                <a:avLst>
                  <a:gd name="adj" fmla="val 5124"/>
                </a:avLst>
              </a:prstGeom>
              <a:gradFill>
                <a:gsLst>
                  <a:gs pos="0">
                    <a:srgbClr val="112375">
                      <a:lumMod val="95000"/>
                      <a:lumOff val="5000"/>
                    </a:srgbClr>
                  </a:gs>
                  <a:gs pos="100000">
                    <a:srgbClr val="112375">
                      <a:lumMod val="85000"/>
                      <a:lumOff val="15000"/>
                      <a:alpha val="85000"/>
                    </a:srgbClr>
                  </a:gs>
                </a:gsLst>
                <a:lin ang="5400000" scaled="0"/>
              </a:gradFill>
              <a:ln>
                <a:gradFill>
                  <a:gsLst>
                    <a:gs pos="0">
                      <a:srgbClr val="112375"/>
                    </a:gs>
                    <a:gs pos="98639">
                      <a:srgbClr val="112375"/>
                    </a:gs>
                    <a:gs pos="50000">
                      <a:schemeClr val="accent1">
                        <a:lumMod val="30000"/>
                        <a:lumOff val="70000"/>
                      </a:schemeClr>
                    </a:gs>
                  </a:gsLst>
                  <a:lin ang="8400000" scaled="0"/>
                </a:gradFill>
              </a:ln>
              <a:effectLst>
                <a:outerShdw blurRad="381000" dist="38100" algn="l" rotWithShape="0">
                  <a:srgbClr val="20379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98" name="文本框 97"/>
              <p:cNvSpPr txBox="1"/>
              <p:nvPr/>
            </p:nvSpPr>
            <p:spPr>
              <a:xfrm>
                <a:off x="7428997" y="5456930"/>
                <a:ext cx="3213020" cy="1375881"/>
              </a:xfrm>
              <a:prstGeom prst="rect">
                <a:avLst/>
              </a:prstGeom>
              <a:noFill/>
            </p:spPr>
            <p:txBody>
              <a:bodyPr wrap="square" rtlCol="0">
                <a:noAutofit/>
              </a:bodyPr>
              <a:lstStyle/>
              <a:p>
                <a:pPr marL="285750" lvl="0" indent="-285750" algn="l">
                  <a:lnSpc>
                    <a:spcPct val="120000"/>
                  </a:lnSpc>
                  <a:spcBef>
                    <a:spcPts val="0"/>
                  </a:spcBef>
                  <a:spcAft>
                    <a:spcPts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瑞利勋爵等通过实验证实了来自晴朗天空的蓝光确实是部分线偏振光，与理论预言一致，在与太阳成</a:t>
                </a:r>
                <a:r>
                  <a:rPr kumimoji="0" lang="en-US" altLang="zh-CN"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90</a:t>
                </a:r>
                <a:r>
                  <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度角的方向上偏振度最高。</a:t>
                </a:r>
                <a:endParaRPr kumimoji="0" lang="zh-CN" altLang="en-US" sz="2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43" name="文本框 42"/>
            <p:cNvSpPr txBox="1"/>
            <p:nvPr/>
          </p:nvSpPr>
          <p:spPr>
            <a:xfrm>
              <a:off x="15480" y="10220"/>
              <a:ext cx="4592" cy="760"/>
            </a:xfrm>
            <a:prstGeom prst="rect">
              <a:avLst/>
            </a:prstGeom>
            <a:noFill/>
          </p:spPr>
          <p:txBody>
            <a:bodyPr wrap="square" rtlCol="0">
              <a:noAutofit/>
            </a:bodyPr>
            <a:lstStyle>
              <a:defPPr>
                <a:defRPr lang="zh-CN"/>
              </a:defPPr>
              <a:lvl1pPr algn="ctr">
                <a:defRPr sz="2800" b="1">
                  <a:gradFill>
                    <a:gsLst>
                      <a:gs pos="100000">
                        <a:srgbClr val="FFFF00">
                          <a:lumMod val="75000"/>
                        </a:srgbClr>
                      </a:gs>
                      <a:gs pos="0">
                        <a:srgbClr val="FFFF00">
                          <a:lumMod val="95000"/>
                        </a:srgbClr>
                      </a:gs>
                    </a:gsLst>
                    <a:lin ang="54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1880</a:t>
              </a:r>
              <a:r>
                <a:rPr kumimoji="0" lang="zh-CN" altLang="en-US"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年代</a:t>
              </a:r>
              <a:r>
                <a:rPr kumimoji="0" lang="en-US" altLang="zh-CN"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-1900</a:t>
              </a:r>
              <a:r>
                <a:rPr kumimoji="0" lang="zh-CN" altLang="en-US"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endParaRPr kumimoji="0" lang="zh-CN" altLang="en-US"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grpSp>
        <p:nvGrpSpPr>
          <p:cNvPr id="46" name="组合 45"/>
          <p:cNvGrpSpPr/>
          <p:nvPr/>
        </p:nvGrpSpPr>
        <p:grpSpPr>
          <a:xfrm rot="0">
            <a:off x="5257800" y="8649018"/>
            <a:ext cx="5453698" cy="1562735"/>
            <a:chOff x="3754682" y="2739856"/>
            <a:chExt cx="4895896" cy="1065268"/>
          </a:xfrm>
        </p:grpSpPr>
        <p:sp>
          <p:nvSpPr>
            <p:cNvPr id="47" name="矩形: 圆角 92"/>
            <p:cNvSpPr/>
            <p:nvPr/>
          </p:nvSpPr>
          <p:spPr>
            <a:xfrm rot="5400000">
              <a:off x="5674467" y="820356"/>
              <a:ext cx="1056611" cy="4895610"/>
            </a:xfrm>
            <a:prstGeom prst="roundRect">
              <a:avLst>
                <a:gd name="adj" fmla="val 5124"/>
              </a:avLst>
            </a:prstGeom>
            <a:gradFill>
              <a:gsLst>
                <a:gs pos="0">
                  <a:srgbClr val="112375">
                    <a:lumMod val="95000"/>
                    <a:lumOff val="5000"/>
                  </a:srgbClr>
                </a:gs>
                <a:gs pos="100000">
                  <a:srgbClr val="112375">
                    <a:lumMod val="85000"/>
                    <a:lumOff val="15000"/>
                    <a:alpha val="85000"/>
                  </a:srgbClr>
                </a:gs>
              </a:gsLst>
              <a:lin ang="5400000" scaled="0"/>
            </a:gradFill>
            <a:ln>
              <a:gradFill>
                <a:gsLst>
                  <a:gs pos="0">
                    <a:srgbClr val="112375"/>
                  </a:gs>
                  <a:gs pos="98639">
                    <a:srgbClr val="112375"/>
                  </a:gs>
                  <a:gs pos="50000">
                    <a:schemeClr val="accent1">
                      <a:lumMod val="30000"/>
                      <a:lumOff val="70000"/>
                    </a:schemeClr>
                  </a:gs>
                </a:gsLst>
                <a:lin ang="8400000" scaled="0"/>
              </a:gradFill>
            </a:ln>
            <a:effectLst>
              <a:outerShdw blurRad="381000" dist="38100" algn="l" rotWithShape="0">
                <a:srgbClr val="20379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文本框 47"/>
            <p:cNvSpPr txBox="1"/>
            <p:nvPr/>
          </p:nvSpPr>
          <p:spPr>
            <a:xfrm>
              <a:off x="3754682" y="2987885"/>
              <a:ext cx="4844305" cy="817239"/>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约翰</a:t>
              </a:r>
              <a:r>
                <a:rPr kumimoji="0" lang="en-US" altLang="zh-CN"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廷德尔在实验中发现，当光束穿过含有微小颗粒的胶体时，短波长的蓝光比长波长的红光被散射得更强烈。（廷德尔效应）</a:t>
              </a:r>
              <a:endParaRPr kumimoji="0" lang="zh-CN" altLang="en-US"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0" name="文本框 49"/>
          <p:cNvSpPr txBox="1"/>
          <p:nvPr/>
        </p:nvSpPr>
        <p:spPr>
          <a:xfrm>
            <a:off x="5410200" y="8660130"/>
            <a:ext cx="1528445" cy="482600"/>
          </a:xfrm>
          <a:prstGeom prst="rect">
            <a:avLst/>
          </a:prstGeom>
          <a:noFill/>
        </p:spPr>
        <p:txBody>
          <a:bodyPr wrap="square" rtlCol="0">
            <a:noAutofit/>
          </a:bodyPr>
          <a:lstStyle>
            <a:defPPr>
              <a:defRPr lang="zh-CN"/>
            </a:defPPr>
            <a:lvl1pPr algn="ctr">
              <a:defRPr sz="2800" b="1">
                <a:gradFill>
                  <a:gsLst>
                    <a:gs pos="100000">
                      <a:srgbClr val="FFFF00">
                        <a:lumMod val="75000"/>
                      </a:srgbClr>
                    </a:gs>
                    <a:gs pos="0">
                      <a:srgbClr val="FFFF00">
                        <a:lumMod val="95000"/>
                      </a:srgbClr>
                    </a:gs>
                  </a:gsLst>
                  <a:lin ang="54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1870</a:t>
            </a:r>
            <a:r>
              <a:rPr kumimoji="0" lang="zh-CN" altLang="en-US"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endParaRPr kumimoji="0" lang="zh-CN" altLang="en-US"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51" name="组合 50"/>
          <p:cNvGrpSpPr/>
          <p:nvPr/>
        </p:nvGrpSpPr>
        <p:grpSpPr>
          <a:xfrm>
            <a:off x="2870517" y="4218624"/>
            <a:ext cx="5261932" cy="1771285"/>
            <a:chOff x="6360" y="5820"/>
            <a:chExt cx="8287" cy="2474"/>
          </a:xfrm>
        </p:grpSpPr>
        <p:grpSp>
          <p:nvGrpSpPr>
            <p:cNvPr id="52" name="组合 51"/>
            <p:cNvGrpSpPr/>
            <p:nvPr/>
          </p:nvGrpSpPr>
          <p:grpSpPr>
            <a:xfrm>
              <a:off x="6360" y="5820"/>
              <a:ext cx="8223" cy="2361"/>
              <a:chOff x="3754410" y="2884002"/>
              <a:chExt cx="4688098" cy="1022429"/>
            </a:xfrm>
          </p:grpSpPr>
          <p:sp>
            <p:nvSpPr>
              <p:cNvPr id="53" name="矩形: 圆角 92"/>
              <p:cNvSpPr/>
              <p:nvPr/>
            </p:nvSpPr>
            <p:spPr>
              <a:xfrm rot="5400000">
                <a:off x="5587244" y="1051167"/>
                <a:ext cx="1022429" cy="4688098"/>
              </a:xfrm>
              <a:prstGeom prst="roundRect">
                <a:avLst>
                  <a:gd name="adj" fmla="val 5124"/>
                </a:avLst>
              </a:prstGeom>
              <a:gradFill>
                <a:gsLst>
                  <a:gs pos="0">
                    <a:srgbClr val="112375">
                      <a:lumMod val="95000"/>
                      <a:lumOff val="5000"/>
                    </a:srgbClr>
                  </a:gs>
                  <a:gs pos="100000">
                    <a:srgbClr val="112375">
                      <a:lumMod val="85000"/>
                      <a:lumOff val="15000"/>
                      <a:alpha val="85000"/>
                    </a:srgbClr>
                  </a:gs>
                </a:gsLst>
                <a:lin ang="5400000" scaled="0"/>
              </a:gradFill>
              <a:ln>
                <a:gradFill>
                  <a:gsLst>
                    <a:gs pos="0">
                      <a:srgbClr val="112375"/>
                    </a:gs>
                    <a:gs pos="98639">
                      <a:srgbClr val="112375"/>
                    </a:gs>
                    <a:gs pos="50000">
                      <a:schemeClr val="accent1">
                        <a:lumMod val="30000"/>
                        <a:lumOff val="70000"/>
                      </a:schemeClr>
                    </a:gs>
                  </a:gsLst>
                  <a:lin ang="8400000" scaled="0"/>
                </a:gradFill>
              </a:ln>
              <a:effectLst>
                <a:outerShdw blurRad="381000" dist="38100" algn="l" rotWithShape="0">
                  <a:srgbClr val="20379B">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文本框 53"/>
              <p:cNvSpPr txBox="1"/>
              <p:nvPr/>
            </p:nvSpPr>
            <p:spPr>
              <a:xfrm>
                <a:off x="3776914" y="2922566"/>
                <a:ext cx="4587402" cy="948679"/>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defRPr/>
                </a:pPr>
                <a:r>
                  <a:rPr kumimoji="0" lang="zh-CN" altLang="en-US"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瑞利勋爵</a:t>
                </a:r>
                <a:r>
                  <a:rPr kumimoji="0" lang="en-US" altLang="zh-CN"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从理论上研究了当散射颗粒的尺寸远小于光波长时（如空气分子）的散射情况，并提出了著名的</a:t>
                </a:r>
                <a:r>
                  <a:rPr kumimoji="0" lang="en-US" altLang="zh-CN"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 “</a:t>
                </a:r>
                <a:r>
                  <a:rPr kumimoji="0" lang="zh-CN" altLang="en-US"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瑞利散射定律</a:t>
                </a:r>
                <a:r>
                  <a:rPr kumimoji="0" lang="en-US" altLang="zh-CN"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endParaRPr kumimoji="0" lang="zh-CN" altLang="en-US" sz="20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55" name="文本框 54"/>
            <p:cNvSpPr txBox="1"/>
            <p:nvPr/>
          </p:nvSpPr>
          <p:spPr>
            <a:xfrm>
              <a:off x="12240" y="7534"/>
              <a:ext cx="2407" cy="760"/>
            </a:xfrm>
            <a:prstGeom prst="rect">
              <a:avLst/>
            </a:prstGeom>
            <a:noFill/>
          </p:spPr>
          <p:txBody>
            <a:bodyPr wrap="square" rtlCol="0">
              <a:noAutofit/>
            </a:bodyPr>
            <a:lstStyle>
              <a:defPPr>
                <a:defRPr lang="zh-CN"/>
              </a:defPPr>
              <a:lvl1pPr algn="ctr">
                <a:defRPr sz="2800" b="1">
                  <a:gradFill>
                    <a:gsLst>
                      <a:gs pos="100000">
                        <a:srgbClr val="FFFF00">
                          <a:lumMod val="75000"/>
                        </a:srgbClr>
                      </a:gs>
                      <a:gs pos="0">
                        <a:srgbClr val="FFFF00">
                          <a:lumMod val="95000"/>
                        </a:srgbClr>
                      </a:gs>
                    </a:gsLst>
                    <a:lin ang="5400000" scaled="0"/>
                  </a:gra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1811</a:t>
              </a:r>
              <a:r>
                <a:rPr kumimoji="0" lang="zh-CN" altLang="en-US"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年</a:t>
              </a:r>
              <a:endParaRPr kumimoji="0" lang="zh-CN" altLang="en-US" sz="2400" b="1" i="0" u="none" strike="noStrike" kern="1200" cap="none" spc="0" normalizeH="0" baseline="0" noProof="0" dirty="0">
                <a:ln>
                  <a:noFill/>
                </a:ln>
                <a:gradFill>
                  <a:gsLst>
                    <a:gs pos="100000">
                      <a:srgbClr val="FFFF00">
                        <a:lumMod val="75000"/>
                      </a:srgbClr>
                    </a:gs>
                    <a:gs pos="0">
                      <a:srgbClr val="FFFF00">
                        <a:lumMod val="95000"/>
                      </a:srgbClr>
                    </a:gs>
                  </a:gsLst>
                  <a:lin ang="5400000" scaled="0"/>
                </a:gra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362200" y="1181100"/>
            <a:ext cx="13868400" cy="8347710"/>
            <a:chOff x="3720" y="1860"/>
            <a:chExt cx="21840" cy="13146"/>
          </a:xfrm>
        </p:grpSpPr>
        <p:pic>
          <p:nvPicPr>
            <p:cNvPr id="2" name="图片 1"/>
            <p:cNvPicPr>
              <a:picLocks noChangeAspect="1"/>
            </p:cNvPicPr>
            <p:nvPr/>
          </p:nvPicPr>
          <p:blipFill>
            <a:blip r:embed="rId1"/>
            <a:stretch>
              <a:fillRect/>
            </a:stretch>
          </p:blipFill>
          <p:spPr>
            <a:xfrm>
              <a:off x="3720" y="2580"/>
              <a:ext cx="21242" cy="12427"/>
            </a:xfrm>
            <a:prstGeom prst="rect">
              <a:avLst/>
            </a:prstGeom>
          </p:spPr>
        </p:pic>
        <p:sp>
          <p:nvSpPr>
            <p:cNvPr id="4" name="矩形 3"/>
            <p:cNvSpPr/>
            <p:nvPr/>
          </p:nvSpPr>
          <p:spPr>
            <a:xfrm>
              <a:off x="22680" y="1860"/>
              <a:ext cx="2880" cy="2324"/>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2057400" y="1181100"/>
            <a:ext cx="14554200" cy="8714740"/>
            <a:chOff x="3240" y="1860"/>
            <a:chExt cx="22920" cy="13724"/>
          </a:xfrm>
        </p:grpSpPr>
        <p:pic>
          <p:nvPicPr>
            <p:cNvPr id="2" name="图片 1"/>
            <p:cNvPicPr>
              <a:picLocks noChangeAspect="1"/>
            </p:cNvPicPr>
            <p:nvPr/>
          </p:nvPicPr>
          <p:blipFill>
            <a:blip r:embed="rId1"/>
            <a:stretch>
              <a:fillRect/>
            </a:stretch>
          </p:blipFill>
          <p:spPr>
            <a:xfrm>
              <a:off x="3240" y="2820"/>
              <a:ext cx="21760" cy="11760"/>
            </a:xfrm>
            <a:prstGeom prst="rect">
              <a:avLst/>
            </a:prstGeom>
          </p:spPr>
        </p:pic>
        <p:sp>
          <p:nvSpPr>
            <p:cNvPr id="4" name="矩形 3"/>
            <p:cNvSpPr/>
            <p:nvPr/>
          </p:nvSpPr>
          <p:spPr>
            <a:xfrm>
              <a:off x="22360" y="1860"/>
              <a:ext cx="2880" cy="2324"/>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nvSpPr>
          <p:spPr>
            <a:xfrm>
              <a:off x="23280" y="13260"/>
              <a:ext cx="2880" cy="2324"/>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38400" y="1638300"/>
            <a:ext cx="12639040" cy="792353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67000" y="1638300"/>
            <a:ext cx="13598525" cy="834453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828800" y="1790700"/>
            <a:ext cx="13592810" cy="788733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6382BD"/>
            </a:gs>
            <a:gs pos="100000">
              <a:srgbClr val="FFFFFF">
                <a:alpha val="0"/>
              </a:srgbClr>
            </a:gs>
          </a:gsLst>
          <a:lin ang="10800000" scaled="0"/>
        </a:gradFill>
        <a:effectLst/>
      </p:bgPr>
    </p:bg>
    <p:spTree>
      <p:nvGrpSpPr>
        <p:cNvPr id="1" name=""/>
        <p:cNvGrpSpPr/>
        <p:nvPr/>
      </p:nvGrpSpPr>
      <p:grpSpPr>
        <a:xfrm>
          <a:off x="0" y="0"/>
          <a:ext cx="0" cy="0"/>
          <a:chOff x="0" y="0"/>
          <a:chExt cx="0" cy="0"/>
        </a:xfrm>
      </p:grpSpPr>
      <p:sp>
        <p:nvSpPr>
          <p:cNvPr id="6" name="矩形 5"/>
          <p:cNvSpPr/>
          <p:nvPr/>
        </p:nvSpPr>
        <p:spPr>
          <a:xfrm rot="2460000">
            <a:off x="14282802" y="4752638"/>
            <a:ext cx="1071563" cy="7018020"/>
          </a:xfrm>
          <a:prstGeom prst="rect">
            <a:avLst/>
          </a:prstGeom>
          <a:gradFill>
            <a:gsLst>
              <a:gs pos="40000">
                <a:schemeClr val="accent1"/>
              </a:gs>
              <a:gs pos="100000">
                <a:schemeClr val="accent1">
                  <a:lumMod val="25000"/>
                  <a:lumOff val="75000"/>
                </a:schemeClr>
              </a:gs>
              <a:gs pos="0">
                <a:schemeClr val="accent1">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p>
        </p:txBody>
      </p:sp>
      <p:pic>
        <p:nvPicPr>
          <p:cNvPr id="5" name="图片 4" descr="6e4e79e0a1c16bd09def96378a234288"/>
          <p:cNvPicPr>
            <a:picLocks noChangeAspect="1"/>
          </p:cNvPicPr>
          <p:nvPr/>
        </p:nvPicPr>
        <p:blipFill>
          <a:blip r:embed="rId1"/>
          <a:stretch>
            <a:fillRect/>
          </a:stretch>
        </p:blipFill>
        <p:spPr>
          <a:xfrm>
            <a:off x="199140" y="197121"/>
            <a:ext cx="4530090" cy="1338263"/>
          </a:xfrm>
          <a:prstGeom prst="rect">
            <a:avLst/>
          </a:prstGeom>
          <a:gradFill>
            <a:gsLst>
              <a:gs pos="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0"/>
          </a:gradFill>
          <a:ln w="12700" cmpd="sng">
            <a:noFill/>
            <a:prstDash val="solid"/>
            <a:miter lim="800000"/>
            <a:headEnd/>
            <a:tailEnd/>
          </a:ln>
          <a:effectLst>
            <a:softEdge rad="127000"/>
          </a:effectLst>
        </p:spPr>
      </p:pic>
      <p:sp>
        <p:nvSpPr>
          <p:cNvPr id="2" name="标题 1"/>
          <p:cNvSpPr>
            <a:spLocks noGrp="1"/>
          </p:cNvSpPr>
          <p:nvPr>
            <p:ph type="ctrTitle"/>
            <p:custDataLst>
              <p:tags r:id="rId2"/>
            </p:custDataLst>
          </p:nvPr>
        </p:nvSpPr>
        <p:spPr>
          <a:xfrm>
            <a:off x="914566" y="3848248"/>
            <a:ext cx="16724462" cy="1909932"/>
          </a:xfrm>
        </p:spPr>
        <p:txBody>
          <a:bodyPr>
            <a:normAutofit fontScale="90000"/>
          </a:bodyPr>
          <a:lstStyle/>
          <a:p>
            <a:pPr algn="ctr"/>
            <a:r>
              <a:rPr lang="zh-CN" altLang="en-US" sz="12000" b="1" spc="300" dirty="0">
                <a:solidFill>
                  <a:schemeClr val="accent1">
                    <a:lumMod val="75000"/>
                  </a:schemeClr>
                </a:solidFill>
                <a:uFillTx/>
                <a:latin typeface="+mn-lt"/>
                <a:ea typeface="+mn-ea"/>
                <a:cs typeface="+mn-cs"/>
              </a:rPr>
              <a:t>感谢倾</a:t>
            </a:r>
            <a:r>
              <a:rPr lang="zh-CN" altLang="en-US" sz="12000" b="1" spc="300" dirty="0">
                <a:solidFill>
                  <a:schemeClr val="accent1">
                    <a:lumMod val="75000"/>
                  </a:schemeClr>
                </a:solidFill>
                <a:uFillTx/>
                <a:latin typeface="+mn-lt"/>
                <a:ea typeface="+mn-ea"/>
                <a:cs typeface="Arial" panose="020B0604020202020204" pitchFamily="34" charset="0"/>
              </a:rPr>
              <a:t>听</a:t>
            </a:r>
            <a:endParaRPr lang="zh-CN" altLang="en-US" sz="12000" b="1" spc="300" dirty="0">
              <a:solidFill>
                <a:schemeClr val="accent1">
                  <a:lumMod val="75000"/>
                </a:schemeClr>
              </a:solidFill>
              <a:uFillTx/>
              <a:latin typeface="+mn-lt"/>
              <a:ea typeface="+mn-ea"/>
              <a:cs typeface="+mn-cs"/>
            </a:endParaRPr>
          </a:p>
        </p:txBody>
      </p:sp>
      <p:sp>
        <p:nvSpPr>
          <p:cNvPr id="7" name="矩形 6"/>
          <p:cNvSpPr/>
          <p:nvPr/>
        </p:nvSpPr>
        <p:spPr>
          <a:xfrm rot="2460000">
            <a:off x="16090277" y="7486602"/>
            <a:ext cx="690563" cy="4186238"/>
          </a:xfrm>
          <a:prstGeom prst="rect">
            <a:avLst/>
          </a:prstGeom>
          <a:gradFill>
            <a:gsLst>
              <a:gs pos="40000">
                <a:schemeClr val="accent2"/>
              </a:gs>
              <a:gs pos="100000">
                <a:schemeClr val="accent2">
                  <a:lumMod val="25000"/>
                  <a:lumOff val="75000"/>
                </a:schemeClr>
              </a:gs>
              <a:gs pos="0">
                <a:schemeClr val="accent2">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p>
        </p:txBody>
      </p:sp>
      <p:sp>
        <p:nvSpPr>
          <p:cNvPr id="8" name="矩形 7"/>
          <p:cNvSpPr/>
          <p:nvPr/>
        </p:nvSpPr>
        <p:spPr>
          <a:xfrm rot="2460000">
            <a:off x="12542492" y="5743851"/>
            <a:ext cx="528638" cy="6091238"/>
          </a:xfrm>
          <a:prstGeom prst="rect">
            <a:avLst/>
          </a:prstGeom>
          <a:gradFill>
            <a:gsLst>
              <a:gs pos="40000">
                <a:schemeClr val="accent2"/>
              </a:gs>
              <a:gs pos="100000">
                <a:schemeClr val="accent2">
                  <a:lumMod val="25000"/>
                  <a:lumOff val="75000"/>
                </a:schemeClr>
              </a:gs>
              <a:gs pos="0">
                <a:schemeClr val="accent2">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p>
        </p:txBody>
      </p:sp>
      <p:sp>
        <p:nvSpPr>
          <p:cNvPr id="9" name="矩形 8"/>
          <p:cNvSpPr/>
          <p:nvPr/>
        </p:nvSpPr>
        <p:spPr>
          <a:xfrm rot="2460000">
            <a:off x="16227932" y="4132095"/>
            <a:ext cx="415290" cy="8259128"/>
          </a:xfrm>
          <a:prstGeom prst="rect">
            <a:avLst/>
          </a:prstGeom>
          <a:gradFill>
            <a:gsLst>
              <a:gs pos="50000">
                <a:schemeClr val="accent1"/>
              </a:gs>
              <a:gs pos="100000">
                <a:schemeClr val="accent1">
                  <a:lumMod val="25000"/>
                  <a:lumOff val="75000"/>
                </a:schemeClr>
              </a:gs>
              <a:gs pos="0">
                <a:schemeClr val="accent1">
                  <a:lumMod val="8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700"/>
          </a:p>
        </p:txBody>
      </p:sp>
      <p:sp>
        <p:nvSpPr>
          <p:cNvPr id="22" name="王小婷10-1"/>
          <p:cNvSpPr txBox="1"/>
          <p:nvPr/>
        </p:nvSpPr>
        <p:spPr>
          <a:xfrm>
            <a:off x="6769736" y="8326755"/>
            <a:ext cx="4425315" cy="600075"/>
          </a:xfrm>
          <a:prstGeom prst="rect">
            <a:avLst/>
          </a:prstGeom>
          <a:noFill/>
          <a:effectLst/>
        </p:spPr>
        <p:txBody>
          <a:bodyPr wrap="square" lIns="0" tIns="0" rIns="0" bIns="0" rtlCol="0">
            <a:spAutoFit/>
          </a:bodyPr>
          <a:lstStyle>
            <a:defPPr>
              <a:defRPr lang="zh-CN"/>
            </a:defPPr>
            <a:lvl1pPr>
              <a:defRPr sz="3200" spc="300">
                <a:gradFill>
                  <a:gsLst>
                    <a:gs pos="0">
                      <a:schemeClr val="bg1"/>
                    </a:gs>
                    <a:gs pos="100000">
                      <a:schemeClr val="accent4"/>
                    </a:gs>
                  </a:gsLst>
                  <a:lin ang="2700000" scaled="0"/>
                </a:gradFill>
                <a:latin typeface="+mj-ea"/>
                <a:ea typeface="+mj-ea"/>
              </a:defRPr>
            </a:lvl1pPr>
          </a:lstStyle>
          <a:p>
            <a:pPr marL="0" marR="0" lvl="0" indent="0" algn="ctr" defTabSz="914400" rtl="0" eaLnBrk="1" fontAlgn="auto" latinLnBrk="0" hangingPunct="1">
              <a:lnSpc>
                <a:spcPct val="100000"/>
              </a:lnSpc>
              <a:spcBef>
                <a:spcPts val="0"/>
              </a:spcBef>
              <a:buClrTx/>
              <a:buSzTx/>
              <a:buFontTx/>
              <a:buNone/>
              <a:defRPr/>
            </a:pPr>
            <a:r>
              <a:rPr lang="zh-CN" altLang="en-US" sz="3900" spc="0"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方正风雅宋简体" panose="02000000000000000000" charset="-122"/>
              </a:rPr>
              <a:t>进阶研究</a:t>
            </a:r>
            <a:r>
              <a:rPr kumimoji="0" lang="zh-CN" altLang="en-US" sz="3900" i="0" u="none" strike="noStrike" kern="1200" cap="none" spc="0" normalizeH="0" baseline="0"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方正风雅宋简体" panose="02000000000000000000" charset="-122"/>
              </a:rPr>
              <a:t> 精深学习</a:t>
            </a:r>
            <a:endParaRPr kumimoji="0" lang="zh-CN" altLang="en-US" sz="3900" i="0" u="none" strike="noStrike" kern="1200" cap="none" spc="0" normalizeH="0" baseline="0" noProof="0" dirty="0">
              <a:ln>
                <a:noFill/>
              </a:ln>
              <a:solidFill>
                <a:schemeClr val="accent1">
                  <a:lumMod val="75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方正风雅宋简体" panose="02000000000000000000" charset="-122"/>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6098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2286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373600" y="7200900"/>
            <a:ext cx="183515" cy="3099435"/>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sp>
        <p:nvSpPr>
          <p:cNvPr id="31" name="TextBox 10"/>
          <p:cNvSpPr txBox="1"/>
          <p:nvPr/>
        </p:nvSpPr>
        <p:spPr>
          <a:xfrm>
            <a:off x="1295400" y="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二、实验目的及</a:t>
            </a:r>
            <a:r>
              <a:rPr lang="zh-CN" altLang="en-US" sz="7000" b="1" dirty="0">
                <a:solidFill>
                  <a:srgbClr val="1D2088"/>
                </a:solidFill>
                <a:latin typeface="微软雅黑" panose="020B0503020204020204" pitchFamily="34" charset="-122"/>
                <a:ea typeface="微软雅黑" panose="020B0503020204020204" pitchFamily="34" charset="-122"/>
              </a:rPr>
              <a:t>步骤</a:t>
            </a:r>
            <a:endParaRPr lang="zh-CN" altLang="en-US" sz="7000" b="1" dirty="0">
              <a:solidFill>
                <a:srgbClr val="1D2088"/>
              </a:solidFill>
              <a:latin typeface="微软雅黑" panose="020B0503020204020204" pitchFamily="34" charset="-122"/>
              <a:ea typeface="微软雅黑" panose="020B0503020204020204" pitchFamily="34" charset="-122"/>
            </a:endParaRPr>
          </a:p>
        </p:txBody>
      </p:sp>
      <p:grpSp>
        <p:nvGrpSpPr>
          <p:cNvPr id="24" name="Group 13"/>
          <p:cNvGrpSpPr/>
          <p:nvPr/>
        </p:nvGrpSpPr>
        <p:grpSpPr>
          <a:xfrm>
            <a:off x="17907000" y="5789930"/>
            <a:ext cx="156845" cy="4510405"/>
            <a:chOff x="0" y="0"/>
            <a:chExt cx="208885" cy="11758474"/>
          </a:xfrm>
        </p:grpSpPr>
        <p:sp>
          <p:nvSpPr>
            <p:cNvPr id="26" name="AutoShape 14"/>
            <p:cNvSpPr/>
            <p:nvPr/>
          </p:nvSpPr>
          <p:spPr>
            <a:xfrm>
              <a:off x="0" y="0"/>
              <a:ext cx="208885" cy="11758474"/>
            </a:xfrm>
            <a:prstGeom prst="rect">
              <a:avLst/>
            </a:prstGeom>
            <a:solidFill>
              <a:srgbClr val="1D2088">
                <a:alpha val="76863"/>
              </a:srgbClr>
            </a:solidFill>
          </p:spPr>
        </p:sp>
      </p:grpSp>
      <p:graphicFrame>
        <p:nvGraphicFramePr>
          <p:cNvPr id="5" name="表格 4"/>
          <p:cNvGraphicFramePr/>
          <p:nvPr>
            <p:custDataLst>
              <p:tags r:id="rId1"/>
            </p:custDataLst>
          </p:nvPr>
        </p:nvGraphicFramePr>
        <p:xfrm>
          <a:off x="2667000" y="2552700"/>
          <a:ext cx="12310110" cy="5326380"/>
        </p:xfrm>
        <a:graphic>
          <a:graphicData uri="http://schemas.openxmlformats.org/drawingml/2006/table">
            <a:tbl>
              <a:tblPr firstRow="1" bandRow="1">
                <a:tableStyleId>{5C22544A-7EE6-4342-B048-85BDC9FD1C3A}</a:tableStyleId>
              </a:tblPr>
              <a:tblGrid>
                <a:gridCol w="2567305"/>
                <a:gridCol w="9742805"/>
              </a:tblGrid>
              <a:tr h="921385">
                <a:tc>
                  <a:txBody>
                    <a:bodyPr/>
                    <a:p>
                      <a:pPr algn="ctr">
                        <a:buNone/>
                      </a:pPr>
                      <a:endParaRPr lang="zh-CN" altLang="en-US" sz="2800">
                        <a:latin typeface="微软雅黑" panose="020B0503020204020204" pitchFamily="34" charset="-122"/>
                        <a:ea typeface="微软雅黑" panose="020B0503020204020204" pitchFamily="34" charset="-122"/>
                      </a:endParaRPr>
                    </a:p>
                  </a:txBody>
                  <a:tcPr anchor="ctr" anchorCtr="0"/>
                </a:tc>
                <a:tc>
                  <a:txBody>
                    <a:bodyPr/>
                    <a:p>
                      <a:pPr algn="ctr">
                        <a:buNone/>
                      </a:pPr>
                      <a:r>
                        <a:rPr lang="zh-CN" altLang="en-US" sz="2800">
                          <a:latin typeface="微软雅黑" panose="020B0503020204020204" pitchFamily="34" charset="-122"/>
                          <a:ea typeface="微软雅黑" panose="020B0503020204020204" pitchFamily="34" charset="-122"/>
                        </a:rPr>
                        <a:t>散射实验</a:t>
                      </a:r>
                      <a:endParaRPr lang="zh-CN" altLang="en-US" sz="2800">
                        <a:latin typeface="微软雅黑" panose="020B0503020204020204" pitchFamily="34" charset="-122"/>
                        <a:ea typeface="微软雅黑" panose="020B0503020204020204" pitchFamily="34" charset="-122"/>
                      </a:endParaRPr>
                    </a:p>
                  </a:txBody>
                  <a:tcPr anchor="ctr" anchorCtr="0"/>
                </a:tc>
              </a:tr>
              <a:tr h="941705">
                <a:tc>
                  <a:txBody>
                    <a:bodyPr/>
                    <a:p>
                      <a:pPr algn="ctr">
                        <a:buNone/>
                      </a:pPr>
                      <a:r>
                        <a:rPr lang="zh-CN" altLang="en-US" sz="2400" b="1">
                          <a:latin typeface="微软雅黑" panose="020B0503020204020204" pitchFamily="34" charset="-122"/>
                          <a:ea typeface="微软雅黑" panose="020B0503020204020204" pitchFamily="34" charset="-122"/>
                        </a:rPr>
                        <a:t>实验目的</a:t>
                      </a:r>
                      <a:endParaRPr lang="zh-CN" altLang="en-US" sz="2400" b="1">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了解瑞利散射与米散射理论，知悉与偏振散射之间的</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关联</a:t>
                      </a:r>
                      <a:endPar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nchorCtr="0"/>
                </a:tc>
              </a:tr>
              <a:tr h="1543050">
                <a:tc>
                  <a:txBody>
                    <a:bodyPr/>
                    <a:p>
                      <a:pPr algn="ctr">
                        <a:buNone/>
                      </a:pPr>
                      <a:r>
                        <a:rPr lang="zh-CN" altLang="en-US" sz="2400" b="1">
                          <a:latin typeface="微软雅黑" panose="020B0503020204020204" pitchFamily="34" charset="-122"/>
                          <a:ea typeface="微软雅黑" panose="020B0503020204020204" pitchFamily="34" charset="-122"/>
                        </a:rPr>
                        <a:t>实验器材</a:t>
                      </a:r>
                      <a:endParaRPr lang="zh-CN" altLang="en-US" sz="2400" b="1">
                        <a:latin typeface="微软雅黑" panose="020B0503020204020204" pitchFamily="34" charset="-122"/>
                        <a:ea typeface="微软雅黑" panose="020B0503020204020204" pitchFamily="34" charset="-122"/>
                      </a:endParaRPr>
                    </a:p>
                  </a:txBody>
                  <a:tcPr anchor="ctr" anchorCtr="0"/>
                </a:tc>
                <a:tc>
                  <a:txBody>
                    <a:bodyPr/>
                    <a:p>
                      <a:pPr algn="ctr">
                        <a:buClrTx/>
                        <a:buSzTx/>
                        <a:buFontTx/>
                        <a:buNone/>
                      </a:pP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手电筒</a:t>
                      </a:r>
                      <a:r>
                        <a:rPr lang="en-US" altLang="zh-CN"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个、纳米颗粒小球溶液（</a:t>
                      </a:r>
                      <a:r>
                        <a:rPr lang="en-US" altLang="zh-CN"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80nm</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300nm</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3um</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直径颗粒小球）、偏振片</a:t>
                      </a:r>
                      <a:r>
                        <a:rPr lang="en-US" altLang="zh-CN"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片、玻璃管</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若干；</a:t>
                      </a:r>
                      <a:endPar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nchorCtr="0"/>
                </a:tc>
              </a:tr>
              <a:tr h="1006475">
                <a:tc>
                  <a:txBody>
                    <a:bodyPr/>
                    <a:p>
                      <a:pPr algn="ctr">
                        <a:buNone/>
                      </a:pPr>
                      <a:r>
                        <a:rPr lang="zh-CN" altLang="en-US" sz="2400" b="1">
                          <a:latin typeface="微软雅黑" panose="020B0503020204020204" pitchFamily="34" charset="-122"/>
                          <a:ea typeface="微软雅黑" panose="020B0503020204020204" pitchFamily="34" charset="-122"/>
                        </a:rPr>
                        <a:t>实验步骤</a:t>
                      </a:r>
                      <a:endParaRPr lang="zh-CN" altLang="en-US" sz="2400" b="1">
                        <a:latin typeface="微软雅黑" panose="020B0503020204020204" pitchFamily="34" charset="-122"/>
                        <a:ea typeface="微软雅黑" panose="020B0503020204020204" pitchFamily="34" charset="-122"/>
                      </a:endParaRPr>
                    </a:p>
                  </a:txBody>
                  <a:tcPr anchor="ctr" anchorCtr="0"/>
                </a:tc>
                <a:tc>
                  <a:txBody>
                    <a:bodyPr/>
                    <a:p>
                      <a:pPr algn="l">
                        <a:buClrTx/>
                        <a:buSzTx/>
                        <a:buFontTx/>
                        <a:buNone/>
                      </a:pPr>
                      <a:r>
                        <a:rPr lang="en-US" altLang="zh-CN"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分别</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在每根玻璃管中加入相同体积溶液不同粒径微球以及相同粒径不同浓度的粒径</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微球。</a:t>
                      </a:r>
                      <a:endPar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buNone/>
                      </a:pPr>
                      <a:r>
                        <a:rPr lang="en-US" altLang="zh-CN"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将管竖直固定，底部照射自然白光；</a:t>
                      </a:r>
                      <a:endPar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buNone/>
                      </a:pPr>
                      <a:r>
                        <a:rPr lang="en-US" altLang="zh-CN"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观察不同</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粒径微球溶液的颜色</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现象；</a:t>
                      </a:r>
                      <a:endPar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ClrTx/>
                        <a:buSzTx/>
                        <a:buFontTx/>
                        <a:buNone/>
                      </a:pPr>
                      <a:r>
                        <a:rPr lang="en-US" altLang="zh-CN"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在玻璃管侧面透过偏振</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片进行</a:t>
                      </a:r>
                      <a:r>
                        <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rPr>
                        <a:t>观察。</a:t>
                      </a:r>
                      <a:endParaRPr lang="zh-CN" altLang="en-US" sz="2400">
                        <a:solidFill>
                          <a:srgbClr val="0F111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nchor="ctr" anchorCtr="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三、实验</a:t>
            </a:r>
            <a:r>
              <a:rPr lang="zh-CN" altLang="en-US" sz="7000" b="1" dirty="0">
                <a:solidFill>
                  <a:srgbClr val="1D2088"/>
                </a:solidFill>
                <a:latin typeface="微软雅黑" panose="020B0503020204020204" pitchFamily="34" charset="-122"/>
                <a:ea typeface="微软雅黑" panose="020B0503020204020204" pitchFamily="34" charset="-122"/>
              </a:rPr>
              <a:t>现象</a:t>
            </a:r>
            <a:endParaRPr lang="zh-CN" altLang="en-US"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p:nvPr/>
        </p:nvPicPr>
        <p:blipFill>
          <a:blip r:embed="rId1"/>
          <a:stretch>
            <a:fillRect/>
          </a:stretch>
        </p:blipFill>
        <p:spPr>
          <a:xfrm>
            <a:off x="2514600" y="1866900"/>
            <a:ext cx="12852400" cy="6898005"/>
          </a:xfrm>
          <a:prstGeom prst="rect">
            <a:avLst/>
          </a:prstGeom>
        </p:spPr>
      </p:pic>
      <p:sp>
        <p:nvSpPr>
          <p:cNvPr id="3" name="文本框 2"/>
          <p:cNvSpPr txBox="1"/>
          <p:nvPr/>
        </p:nvSpPr>
        <p:spPr>
          <a:xfrm>
            <a:off x="6400800" y="9030017"/>
            <a:ext cx="5080000" cy="829945"/>
          </a:xfrm>
          <a:prstGeom prst="rect">
            <a:avLst/>
          </a:prstGeom>
        </p:spPr>
        <p:txBody>
          <a:bodyPr>
            <a:spAutoFit/>
          </a:bodyPr>
          <a:p>
            <a:pPr marL="0" algn="ctr">
              <a:buClrTx/>
              <a:buSzTx/>
              <a:buFontTx/>
            </a:pPr>
            <a:r>
              <a:rPr lang="zh-CN" altLang="en-US" sz="2400" b="1" i="0">
                <a:latin typeface="微软雅黑" panose="020B0503020204020204" pitchFamily="34" charset="-122"/>
                <a:ea typeface="微软雅黑" panose="020B0503020204020204" pitchFamily="34" charset="-122"/>
              </a:rPr>
              <a:t>左图为桌面模拟蓝天与晚霞实验</a:t>
            </a:r>
            <a:endParaRPr lang="zh-CN" altLang="en-US" sz="2400" b="1" i="0">
              <a:latin typeface="微软雅黑" panose="020B0503020204020204" pitchFamily="34" charset="-122"/>
              <a:ea typeface="微软雅黑" panose="020B0503020204020204" pitchFamily="34" charset="-122"/>
            </a:endParaRPr>
          </a:p>
          <a:p>
            <a:pPr marL="0" algn="ctr">
              <a:buClrTx/>
              <a:buSzTx/>
              <a:buFontTx/>
            </a:pPr>
            <a:r>
              <a:rPr lang="zh-CN" altLang="en-US" sz="2400" b="1" i="0">
                <a:latin typeface="微软雅黑" panose="020B0503020204020204" pitchFamily="34" charset="-122"/>
                <a:ea typeface="微软雅黑" panose="020B0503020204020204" pitchFamily="34" charset="-122"/>
              </a:rPr>
              <a:t>右图为系统加线偏振片的效果</a:t>
            </a:r>
            <a:endParaRPr lang="zh-CN" altLang="en-US" sz="2400" b="1" i="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三、实验</a:t>
            </a:r>
            <a:r>
              <a:rPr lang="zh-CN" altLang="en-US" sz="7000" b="1" dirty="0">
                <a:solidFill>
                  <a:srgbClr val="1D2088"/>
                </a:solidFill>
                <a:latin typeface="微软雅黑" panose="020B0503020204020204" pitchFamily="34" charset="-122"/>
                <a:ea typeface="微软雅黑" panose="020B0503020204020204" pitchFamily="34" charset="-122"/>
              </a:rPr>
              <a:t>现象</a:t>
            </a:r>
            <a:endParaRPr lang="zh-CN" altLang="en-US" sz="7000" b="1" dirty="0">
              <a:solidFill>
                <a:srgbClr val="1D2088"/>
              </a:solidFill>
              <a:latin typeface="微软雅黑" panose="020B0503020204020204" pitchFamily="34" charset="-122"/>
              <a:ea typeface="微软雅黑" panose="020B0503020204020204" pitchFamily="34" charset="-122"/>
            </a:endParaRPr>
          </a:p>
        </p:txBody>
      </p:sp>
      <p:pic>
        <p:nvPicPr>
          <p:cNvPr id="10" name="图片 9" descr="564de44cd0a1da9667241dda97861a40"/>
          <p:cNvPicPr>
            <a:picLocks noChangeAspect="1"/>
          </p:cNvPicPr>
          <p:nvPr/>
        </p:nvPicPr>
        <p:blipFill>
          <a:blip r:embed="rId1"/>
          <a:stretch>
            <a:fillRect/>
          </a:stretch>
        </p:blipFill>
        <p:spPr>
          <a:xfrm>
            <a:off x="3200400" y="2095500"/>
            <a:ext cx="4401820" cy="5869305"/>
          </a:xfrm>
          <a:prstGeom prst="rect">
            <a:avLst/>
          </a:prstGeom>
        </p:spPr>
      </p:pic>
      <p:sp>
        <p:nvSpPr>
          <p:cNvPr id="19" name="文本框 18"/>
          <p:cNvSpPr txBox="1"/>
          <p:nvPr/>
        </p:nvSpPr>
        <p:spPr>
          <a:xfrm>
            <a:off x="2590800" y="8115300"/>
            <a:ext cx="6096000" cy="829945"/>
          </a:xfrm>
          <a:prstGeom prst="rect">
            <a:avLst/>
          </a:prstGeom>
          <a:noFill/>
        </p:spPr>
        <p:txBody>
          <a:bodyPr wrap="square" rtlCol="0">
            <a:spAutoFit/>
          </a:bodyPr>
          <a:p>
            <a:pPr algn="ctr"/>
            <a:r>
              <a:rPr lang="zh-CN" altLang="en-US" sz="2400" b="1">
                <a:latin typeface="微软雅黑" panose="020B0503020204020204" pitchFamily="34" charset="-122"/>
                <a:ea typeface="微软雅黑" panose="020B0503020204020204" pitchFamily="34" charset="-122"/>
              </a:rPr>
              <a:t>分别为</a:t>
            </a:r>
            <a:r>
              <a:rPr lang="en-US" altLang="zh-CN" sz="2400" b="1">
                <a:latin typeface="微软雅黑" panose="020B0503020204020204" pitchFamily="34" charset="-122"/>
                <a:ea typeface="微软雅黑" panose="020B0503020204020204" pitchFamily="34" charset="-122"/>
              </a:rPr>
              <a:t>80nm</a:t>
            </a: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300nm</a:t>
            </a:r>
            <a:r>
              <a:rPr lang="zh-CN" altLang="en-US" sz="2400" b="1">
                <a:latin typeface="微软雅黑" panose="020B0503020204020204" pitchFamily="34" charset="-122"/>
                <a:ea typeface="微软雅黑" panose="020B0503020204020204" pitchFamily="34" charset="-122"/>
              </a:rPr>
              <a:t>、</a:t>
            </a:r>
            <a:r>
              <a:rPr lang="en-US" altLang="zh-CN" sz="2400" b="1">
                <a:latin typeface="微软雅黑" panose="020B0503020204020204" pitchFamily="34" charset="-122"/>
                <a:ea typeface="微软雅黑" panose="020B0503020204020204" pitchFamily="34" charset="-122"/>
              </a:rPr>
              <a:t>3um</a:t>
            </a:r>
            <a:r>
              <a:rPr lang="zh-CN" altLang="en-US" sz="2400" b="1">
                <a:latin typeface="微软雅黑" panose="020B0503020204020204" pitchFamily="34" charset="-122"/>
                <a:ea typeface="微软雅黑" panose="020B0503020204020204" pitchFamily="34" charset="-122"/>
              </a:rPr>
              <a:t>溶液小球</a:t>
            </a:r>
            <a:endParaRPr lang="zh-CN" altLang="en-US" sz="2400" b="1">
              <a:latin typeface="微软雅黑" panose="020B0503020204020204" pitchFamily="34" charset="-122"/>
              <a:ea typeface="微软雅黑" panose="020B0503020204020204" pitchFamily="34" charset="-122"/>
            </a:endParaRPr>
          </a:p>
          <a:p>
            <a:pPr algn="ctr"/>
            <a:r>
              <a:rPr lang="zh-CN" altLang="en-US" sz="2400" b="1">
                <a:latin typeface="微软雅黑" panose="020B0503020204020204" pitchFamily="34" charset="-122"/>
                <a:ea typeface="微软雅黑" panose="020B0503020204020204" pitchFamily="34" charset="-122"/>
              </a:rPr>
              <a:t>散射</a:t>
            </a:r>
            <a:r>
              <a:rPr lang="zh-CN" altLang="en-US" sz="2400" b="1">
                <a:latin typeface="微软雅黑" panose="020B0503020204020204" pitchFamily="34" charset="-122"/>
                <a:ea typeface="微软雅黑" panose="020B0503020204020204" pitchFamily="34" charset="-122"/>
              </a:rPr>
              <a:t>效果</a:t>
            </a:r>
            <a:endParaRPr lang="zh-CN" altLang="en-US" sz="2400" b="1">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2"/>
          <a:stretch>
            <a:fillRect/>
          </a:stretch>
        </p:blipFill>
        <p:spPr>
          <a:xfrm>
            <a:off x="8637270" y="2781300"/>
            <a:ext cx="8006080" cy="4344670"/>
          </a:xfrm>
          <a:prstGeom prst="rect">
            <a:avLst/>
          </a:prstGeom>
        </p:spPr>
      </p:pic>
      <p:sp>
        <p:nvSpPr>
          <p:cNvPr id="23" name="文本框 22"/>
          <p:cNvSpPr txBox="1"/>
          <p:nvPr/>
        </p:nvSpPr>
        <p:spPr>
          <a:xfrm>
            <a:off x="9906000" y="7429500"/>
            <a:ext cx="5908040" cy="829945"/>
          </a:xfrm>
          <a:prstGeom prst="rect">
            <a:avLst/>
          </a:prstGeom>
        </p:spPr>
        <p:txBody>
          <a:bodyPr wrap="square">
            <a:spAutoFit/>
          </a:bodyPr>
          <a:p>
            <a:pPr algn="ctr">
              <a:buClrTx/>
              <a:buSzTx/>
              <a:buFontTx/>
            </a:pPr>
            <a:r>
              <a:rPr lang="zh-CN" altLang="en-US" sz="2400" b="1">
                <a:latin typeface="微软雅黑" panose="020B0503020204020204" pitchFamily="34" charset="-122"/>
                <a:ea typeface="微软雅黑" panose="020B0503020204020204" pitchFamily="34" charset="-122"/>
              </a:rPr>
              <a:t>不同浓度 80 nm 微球悬浊液透射光实物图（由左至右浓度递减）</a:t>
            </a:r>
            <a:endParaRPr lang="zh-CN" altLang="en-US" sz="24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397314" name="Picture 9" descr="01300000178518121646983913063"/>
          <p:cNvPicPr>
            <a:picLocks noChangeAspect="1" noChangeArrowheads="1"/>
          </p:cNvPicPr>
          <p:nvPr/>
        </p:nvPicPr>
        <p:blipFill>
          <a:blip r:embed="rId1"/>
          <a:srcRect/>
          <a:stretch>
            <a:fillRect/>
          </a:stretch>
        </p:blipFill>
        <p:spPr bwMode="auto">
          <a:xfrm>
            <a:off x="10668000" y="6057900"/>
            <a:ext cx="5928995" cy="2373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7315" name="Picture 5"/>
          <p:cNvPicPr>
            <a:picLocks noChangeAspect="1" noChangeArrowheads="1"/>
          </p:cNvPicPr>
          <p:nvPr/>
        </p:nvPicPr>
        <p:blipFill>
          <a:blip r:embed="rId2" cstate="email"/>
          <a:srcRect r="26721"/>
          <a:stretch>
            <a:fillRect/>
          </a:stretch>
        </p:blipFill>
        <p:spPr bwMode="auto">
          <a:xfrm>
            <a:off x="11963400" y="2171700"/>
            <a:ext cx="3091815" cy="323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7318" name="Text Box 6"/>
          <p:cNvSpPr txBox="1">
            <a:spLocks noChangeArrowheads="1"/>
          </p:cNvSpPr>
          <p:nvPr/>
        </p:nvSpPr>
        <p:spPr bwMode="auto">
          <a:xfrm>
            <a:off x="1905000" y="2476500"/>
            <a:ext cx="8603615" cy="1960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sz="2800">
                <a:solidFill>
                  <a:schemeClr val="tx2"/>
                </a:solidFill>
                <a:latin typeface="隶书" panose="02010509060101010101" pitchFamily="49" charset="-122"/>
                <a:ea typeface="隶书" panose="02010509060101010101" pitchFamily="49" charset="-122"/>
              </a:defRPr>
            </a:lvl1pPr>
            <a:lvl2pPr marL="742950" indent="-285750">
              <a:defRPr sz="2800">
                <a:solidFill>
                  <a:schemeClr val="tx2"/>
                </a:solidFill>
                <a:latin typeface="隶书" panose="02010509060101010101" pitchFamily="49" charset="-122"/>
                <a:ea typeface="隶书" panose="02010509060101010101" pitchFamily="49" charset="-122"/>
              </a:defRPr>
            </a:lvl2pPr>
            <a:lvl3pPr marL="1143000" indent="-228600">
              <a:defRPr sz="2800">
                <a:solidFill>
                  <a:schemeClr val="tx2"/>
                </a:solidFill>
                <a:latin typeface="隶书" panose="02010509060101010101" pitchFamily="49" charset="-122"/>
                <a:ea typeface="隶书" panose="02010509060101010101" pitchFamily="49" charset="-122"/>
              </a:defRPr>
            </a:lvl3pPr>
            <a:lvl4pPr marL="1600200" indent="-228600">
              <a:defRPr sz="2800">
                <a:solidFill>
                  <a:schemeClr val="tx2"/>
                </a:solidFill>
                <a:latin typeface="隶书" panose="02010509060101010101" pitchFamily="49" charset="-122"/>
                <a:ea typeface="隶书" panose="02010509060101010101" pitchFamily="49" charset="-122"/>
              </a:defRPr>
            </a:lvl4pPr>
            <a:lvl5pPr marL="2057400" indent="-228600">
              <a:defRPr sz="2800">
                <a:solidFill>
                  <a:schemeClr val="tx2"/>
                </a:solidFill>
                <a:latin typeface="隶书" panose="02010509060101010101" pitchFamily="49" charset="-122"/>
                <a:ea typeface="隶书" panose="02010509060101010101" pitchFamily="49" charset="-122"/>
              </a:defRPr>
            </a:lvl5pPr>
            <a:lvl6pPr marL="2514600" indent="-228600" eaLnBrk="0" fontAlgn="base" hangingPunct="0">
              <a:spcBef>
                <a:spcPct val="0"/>
              </a:spcBef>
              <a:spcAft>
                <a:spcPct val="0"/>
              </a:spcAft>
              <a:defRPr sz="2800">
                <a:solidFill>
                  <a:schemeClr val="tx2"/>
                </a:solidFill>
                <a:latin typeface="隶书" panose="02010509060101010101" pitchFamily="49" charset="-122"/>
                <a:ea typeface="隶书" panose="02010509060101010101" pitchFamily="49" charset="-122"/>
              </a:defRPr>
            </a:lvl6pPr>
            <a:lvl7pPr marL="2971800" indent="-228600" eaLnBrk="0" fontAlgn="base" hangingPunct="0">
              <a:spcBef>
                <a:spcPct val="0"/>
              </a:spcBef>
              <a:spcAft>
                <a:spcPct val="0"/>
              </a:spcAft>
              <a:defRPr sz="2800">
                <a:solidFill>
                  <a:schemeClr val="tx2"/>
                </a:solidFill>
                <a:latin typeface="隶书" panose="02010509060101010101" pitchFamily="49" charset="-122"/>
                <a:ea typeface="隶书" panose="02010509060101010101" pitchFamily="49" charset="-122"/>
              </a:defRPr>
            </a:lvl7pPr>
            <a:lvl8pPr marL="3429000" indent="-228600" eaLnBrk="0" fontAlgn="base" hangingPunct="0">
              <a:spcBef>
                <a:spcPct val="0"/>
              </a:spcBef>
              <a:spcAft>
                <a:spcPct val="0"/>
              </a:spcAft>
              <a:defRPr sz="2800">
                <a:solidFill>
                  <a:schemeClr val="tx2"/>
                </a:solidFill>
                <a:latin typeface="隶书" panose="02010509060101010101" pitchFamily="49" charset="-122"/>
                <a:ea typeface="隶书" panose="02010509060101010101" pitchFamily="49" charset="-122"/>
              </a:defRPr>
            </a:lvl8pPr>
            <a:lvl9pPr marL="3886200" indent="-228600" eaLnBrk="0" fontAlgn="base" hangingPunct="0">
              <a:spcBef>
                <a:spcPct val="0"/>
              </a:spcBef>
              <a:spcAft>
                <a:spcPct val="0"/>
              </a:spcAft>
              <a:defRPr sz="2800">
                <a:solidFill>
                  <a:schemeClr val="tx2"/>
                </a:solidFill>
                <a:latin typeface="隶书" panose="02010509060101010101" pitchFamily="49" charset="-122"/>
                <a:ea typeface="隶书" panose="02010509060101010101" pitchFamily="49" charset="-122"/>
              </a:defRPr>
            </a:lvl9pPr>
          </a:lstStyle>
          <a:p>
            <a:pPr marL="0" marR="0" lvl="0" indent="0" algn="l" defTabSz="914400" rtl="0" eaLnBrk="1" fontAlgn="base" latinLnBrk="0" hangingPunct="1">
              <a:lnSpc>
                <a:spcPct val="110000"/>
              </a:lnSpc>
              <a:spcBef>
                <a:spcPct val="50000"/>
              </a:spcBef>
              <a:spcAft>
                <a:spcPct val="0"/>
              </a:spcAft>
              <a:buClrTx/>
              <a:buSzTx/>
              <a:buFontTx/>
              <a:buNone/>
              <a:defRPr/>
            </a:pPr>
            <a:r>
              <a:rPr kumimoji="0" lang="zh-CN" altLang="en-US" sz="3200" b="1" i="0" u="none" strike="noStrike" kern="1200" cap="none" spc="0" normalizeH="0" baseline="0" noProof="0" dirty="0">
                <a:ln>
                  <a:noFill/>
                </a:ln>
                <a:solidFill>
                  <a:srgbClr val="E40000"/>
                </a:solidFill>
                <a:effectLst/>
                <a:uLnTx/>
                <a:uFillTx/>
                <a:latin typeface="微软雅黑" panose="020B0503020204020204" pitchFamily="34" charset="-122"/>
                <a:ea typeface="微软雅黑" panose="020B0503020204020204" pitchFamily="34" charset="-122"/>
                <a:cs typeface="+mn-cs"/>
              </a:rPr>
              <a:t>分子结构与分子态：</a:t>
            </a:r>
            <a:endParaRPr kumimoji="0" lang="zh-CN" altLang="en-US" sz="3200" b="1" i="0" u="none" strike="noStrike" kern="1200" cap="none" spc="0" normalizeH="0" baseline="0" noProof="0" dirty="0">
              <a:ln>
                <a:noFill/>
              </a:ln>
              <a:solidFill>
                <a:srgbClr val="E4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10000"/>
              </a:lnSpc>
              <a:spcBef>
                <a:spcPct val="50000"/>
              </a:spcBef>
              <a:spcAft>
                <a:spcPct val="0"/>
              </a:spcAft>
              <a:buClrTx/>
              <a:buSzTx/>
              <a:buFontTx/>
              <a:buNone/>
              <a:defRPr/>
            </a:pP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分子由分子实以及实外电子云组成。电子云的形状、大小由分子的电子态决定。</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endParaRPr>
          </a:p>
        </p:txBody>
      </p:sp>
      <p:sp>
        <p:nvSpPr>
          <p:cNvPr id="397319" name="Rectangle 7"/>
          <p:cNvSpPr>
            <a:spLocks noChangeArrowheads="1"/>
          </p:cNvSpPr>
          <p:nvPr/>
        </p:nvSpPr>
        <p:spPr bwMode="auto">
          <a:xfrm>
            <a:off x="1828800" y="5355590"/>
            <a:ext cx="86201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533400" indent="-446405">
              <a:defRPr sz="2800">
                <a:solidFill>
                  <a:schemeClr val="tx2"/>
                </a:solidFill>
                <a:latin typeface="隶书" panose="02010509060101010101" pitchFamily="49" charset="-122"/>
                <a:ea typeface="隶书" panose="02010509060101010101" pitchFamily="49" charset="-122"/>
              </a:defRPr>
            </a:lvl1pPr>
            <a:lvl2pPr marL="742950" indent="-285750">
              <a:defRPr sz="2800">
                <a:solidFill>
                  <a:schemeClr val="tx2"/>
                </a:solidFill>
                <a:latin typeface="隶书" panose="02010509060101010101" pitchFamily="49" charset="-122"/>
                <a:ea typeface="隶书" panose="02010509060101010101" pitchFamily="49" charset="-122"/>
              </a:defRPr>
            </a:lvl2pPr>
            <a:lvl3pPr marL="1143000" indent="-228600">
              <a:defRPr sz="2800">
                <a:solidFill>
                  <a:schemeClr val="tx2"/>
                </a:solidFill>
                <a:latin typeface="隶书" panose="02010509060101010101" pitchFamily="49" charset="-122"/>
                <a:ea typeface="隶书" panose="02010509060101010101" pitchFamily="49" charset="-122"/>
              </a:defRPr>
            </a:lvl3pPr>
            <a:lvl4pPr marL="1600200" indent="-228600">
              <a:defRPr sz="2800">
                <a:solidFill>
                  <a:schemeClr val="tx2"/>
                </a:solidFill>
                <a:latin typeface="隶书" panose="02010509060101010101" pitchFamily="49" charset="-122"/>
                <a:ea typeface="隶书" panose="02010509060101010101" pitchFamily="49" charset="-122"/>
              </a:defRPr>
            </a:lvl4pPr>
            <a:lvl5pPr marL="2057400" indent="-228600">
              <a:defRPr sz="2800">
                <a:solidFill>
                  <a:schemeClr val="tx2"/>
                </a:solidFill>
                <a:latin typeface="隶书" panose="02010509060101010101" pitchFamily="49" charset="-122"/>
                <a:ea typeface="隶书" panose="02010509060101010101" pitchFamily="49" charset="-122"/>
              </a:defRPr>
            </a:lvl5pPr>
            <a:lvl6pPr marL="2514600" indent="-228600" eaLnBrk="0" fontAlgn="base" hangingPunct="0">
              <a:spcBef>
                <a:spcPct val="0"/>
              </a:spcBef>
              <a:spcAft>
                <a:spcPct val="0"/>
              </a:spcAft>
              <a:defRPr sz="2800">
                <a:solidFill>
                  <a:schemeClr val="tx2"/>
                </a:solidFill>
                <a:latin typeface="隶书" panose="02010509060101010101" pitchFamily="49" charset="-122"/>
                <a:ea typeface="隶书" panose="02010509060101010101" pitchFamily="49" charset="-122"/>
              </a:defRPr>
            </a:lvl6pPr>
            <a:lvl7pPr marL="2971800" indent="-228600" eaLnBrk="0" fontAlgn="base" hangingPunct="0">
              <a:spcBef>
                <a:spcPct val="0"/>
              </a:spcBef>
              <a:spcAft>
                <a:spcPct val="0"/>
              </a:spcAft>
              <a:defRPr sz="2800">
                <a:solidFill>
                  <a:schemeClr val="tx2"/>
                </a:solidFill>
                <a:latin typeface="隶书" panose="02010509060101010101" pitchFamily="49" charset="-122"/>
                <a:ea typeface="隶书" panose="02010509060101010101" pitchFamily="49" charset="-122"/>
              </a:defRPr>
            </a:lvl7pPr>
            <a:lvl8pPr marL="3429000" indent="-228600" eaLnBrk="0" fontAlgn="base" hangingPunct="0">
              <a:spcBef>
                <a:spcPct val="0"/>
              </a:spcBef>
              <a:spcAft>
                <a:spcPct val="0"/>
              </a:spcAft>
              <a:defRPr sz="2800">
                <a:solidFill>
                  <a:schemeClr val="tx2"/>
                </a:solidFill>
                <a:latin typeface="隶书" panose="02010509060101010101" pitchFamily="49" charset="-122"/>
                <a:ea typeface="隶书" panose="02010509060101010101" pitchFamily="49" charset="-122"/>
              </a:defRPr>
            </a:lvl8pPr>
            <a:lvl9pPr marL="3886200" indent="-228600" eaLnBrk="0" fontAlgn="base" hangingPunct="0">
              <a:spcBef>
                <a:spcPct val="0"/>
              </a:spcBef>
              <a:spcAft>
                <a:spcPct val="0"/>
              </a:spcAft>
              <a:defRPr sz="2800">
                <a:solidFill>
                  <a:schemeClr val="tx2"/>
                </a:solidFill>
                <a:latin typeface="隶书" panose="02010509060101010101" pitchFamily="49" charset="-122"/>
                <a:ea typeface="隶书" panose="02010509060101010101" pitchFamily="49" charset="-122"/>
              </a:defRPr>
            </a:lvl9pPr>
          </a:lstStyle>
          <a:p>
            <a:pPr marL="0" marR="0" lvl="0" algn="l" defTabSz="914400" rtl="0" eaLnBrk="1" fontAlgn="base" latinLnBrk="0" hangingPunct="1">
              <a:lnSpc>
                <a:spcPct val="110000"/>
              </a:lnSpc>
              <a:spcBef>
                <a:spcPct val="50000"/>
              </a:spcBef>
              <a:buClrTx/>
              <a:buSzTx/>
              <a:buFontTx/>
              <a:buNone/>
              <a:defRPr/>
            </a:pPr>
            <a:r>
              <a:rPr kumimoji="0" lang="zh-CN" altLang="en-US" sz="3200" b="1" i="0" u="none" strike="noStrike" kern="1200" cap="none" spc="0" normalizeH="0" baseline="0" noProof="0" dirty="0">
                <a:ln>
                  <a:noFill/>
                </a:ln>
                <a:solidFill>
                  <a:srgbClr val="E40000"/>
                </a:solidFill>
                <a:effectLst/>
                <a:uLnTx/>
                <a:uFillTx/>
                <a:latin typeface="微软雅黑" panose="020B0503020204020204" pitchFamily="34" charset="-122"/>
                <a:ea typeface="微软雅黑" panose="020B0503020204020204" pitchFamily="34" charset="-122"/>
                <a:cs typeface="+mn-cs"/>
              </a:rPr>
              <a:t>光的散射</a:t>
            </a:r>
            <a:endParaRPr kumimoji="0" lang="zh-CN" altLang="en-US" sz="3200" b="1" i="0" u="none" strike="noStrike" kern="1200" cap="none" spc="0" normalizeH="0" baseline="0" noProof="0" dirty="0">
              <a:ln>
                <a:noFill/>
              </a:ln>
              <a:solidFill>
                <a:srgbClr val="E40000"/>
              </a:solidFill>
              <a:effectLst/>
              <a:uLnTx/>
              <a:uFillTx/>
              <a:latin typeface="微软雅黑" panose="020B0503020204020204" pitchFamily="34" charset="-122"/>
              <a:ea typeface="微软雅黑" panose="020B0503020204020204" pitchFamily="34" charset="-122"/>
              <a:cs typeface="+mn-cs"/>
            </a:endParaRPr>
          </a:p>
          <a:p>
            <a:pPr marL="0" marR="0" lvl="0" algn="l" defTabSz="914400" rtl="0" eaLnBrk="1" fontAlgn="base" latinLnBrk="0" hangingPunct="1">
              <a:lnSpc>
                <a:spcPct val="110000"/>
              </a:lnSpc>
              <a:spcBef>
                <a:spcPct val="50000"/>
              </a:spcBef>
              <a:buClrTx/>
              <a:buSzTx/>
              <a:buFontTx/>
              <a:defRPr/>
            </a:pPr>
            <a:r>
              <a:rPr kumimoji="0" lang="en-US" altLang="zh-CN"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 </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光散射是光子（或电磁波）与分子的电子云相互作用，不改变电子云的形状和结构（快速响应！）。</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endParaRPr>
          </a:p>
          <a:p>
            <a:pPr marL="0" marR="0" lvl="0" algn="l" defTabSz="914400" rtl="0" eaLnBrk="1" fontAlgn="base" latinLnBrk="0" hangingPunct="1">
              <a:lnSpc>
                <a:spcPct val="110000"/>
              </a:lnSpc>
              <a:spcBef>
                <a:spcPct val="50000"/>
              </a:spcBef>
              <a:buClrTx/>
              <a:buSzTx/>
              <a:buFontTx/>
              <a:defRPr/>
            </a:pPr>
            <a:r>
              <a:rPr lang="en-US" altLang="zh-CN" sz="3200" b="1"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sym typeface="+mn-ea"/>
              </a:rPr>
              <a:t>· </a:t>
            </a:r>
            <a:r>
              <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按照散射前后光子能量变化与否，光散射分为弹性散射和非弹性散射两种。</a:t>
            </a:r>
            <a:endParaRPr kumimoji="0" lang="zh-CN" altLang="en-US" sz="3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590800" y="2095817"/>
            <a:ext cx="5080000" cy="4707890"/>
          </a:xfrm>
          <a:prstGeom prst="rect">
            <a:avLst/>
          </a:prstGeom>
        </p:spPr>
        <p:txBody>
          <a:bodyPr>
            <a:spAutoFit/>
          </a:bodyPr>
          <a:p>
            <a:pPr indent="0" algn="l" fontAlgn="base">
              <a:lnSpc>
                <a:spcPct val="150000"/>
              </a:lnSpc>
              <a:spcBef>
                <a:spcPct val="50000"/>
              </a:spcBef>
              <a:buClrTx/>
              <a:buSzTx/>
              <a:buFontTx/>
              <a:defRPr/>
            </a:pPr>
            <a:r>
              <a:rPr lang="zh-CN" altLang="en-US" sz="4000" b="1"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rPr>
              <a:t>光散射中的偏振 </a:t>
            </a:r>
            <a:endParaRPr lang="zh-CN" altLang="en-US" sz="4000" b="1" noProof="0" dirty="0">
              <a:ln>
                <a:noFill/>
              </a:ln>
              <a:solidFill>
                <a:srgbClr val="000000"/>
              </a:solidFill>
              <a:effectLst/>
              <a:uLnTx/>
              <a:uFillTx/>
              <a:latin typeface="微软雅黑" panose="020B0503020204020204" pitchFamily="34" charset="-122"/>
              <a:ea typeface="微软雅黑" panose="020B0503020204020204" pitchFamily="34" charset="-122"/>
              <a:cs typeface="楷体_GB2312"/>
            </a:endParaRPr>
          </a:p>
          <a:p>
            <a:pPr indent="0" algn="l">
              <a:lnSpc>
                <a:spcPct val="150000"/>
              </a:lnSpc>
              <a:buClrTx/>
              <a:buSzTx/>
              <a:buFontTx/>
            </a:pPr>
            <a:r>
              <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✳散射的基本知识 </a:t>
            </a:r>
            <a:endPar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50000"/>
              </a:lnSpc>
              <a:buClrTx/>
              <a:buSzTx/>
              <a:buFontTx/>
            </a:pPr>
            <a:r>
              <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球散射体的单次散射 </a:t>
            </a:r>
            <a:endPar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50000"/>
              </a:lnSpc>
              <a:buClrTx/>
              <a:buSzTx/>
              <a:buFontTx/>
            </a:pPr>
            <a:r>
              <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球散射体的多次散射 </a:t>
            </a:r>
            <a:endPar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50000"/>
              </a:lnSpc>
              <a:buClrTx/>
              <a:buSzTx/>
              <a:buFontTx/>
            </a:pPr>
            <a:r>
              <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柱散射体的单次散射 </a:t>
            </a:r>
            <a:endPar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50000"/>
              </a:lnSpc>
              <a:buClrTx/>
              <a:buSzTx/>
              <a:buFontTx/>
            </a:pPr>
            <a:r>
              <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柱散射体的多次散射</a:t>
            </a:r>
            <a:endParaRPr lang="zh-CN" altLang="en-US" sz="32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13030200" y="9867900"/>
            <a:ext cx="3920490" cy="398780"/>
          </a:xfrm>
          <a:prstGeom prst="rect">
            <a:avLst/>
          </a:prstGeom>
          <a:noFill/>
        </p:spPr>
        <p:txBody>
          <a:bodyPr wrap="square" rtlCol="0">
            <a:spAutoFit/>
          </a:bodyPr>
          <a:p>
            <a:r>
              <a:rPr lang="zh-CN" altLang="en-US" sz="2000">
                <a:solidFill>
                  <a:srgbClr val="0070C0"/>
                </a:solidFill>
              </a:rPr>
              <a:t>出自</a:t>
            </a:r>
            <a:r>
              <a:rPr lang="en-US" altLang="zh-CN" sz="2000">
                <a:solidFill>
                  <a:srgbClr val="0070C0"/>
                </a:solidFill>
              </a:rPr>
              <a:t>pdf</a:t>
            </a:r>
            <a:r>
              <a:rPr lang="zh-CN" altLang="en-US" sz="2000">
                <a:solidFill>
                  <a:srgbClr val="0070C0"/>
                </a:solidFill>
              </a:rPr>
              <a:t>：偏振光与物质相互作用</a:t>
            </a:r>
            <a:endParaRPr lang="zh-CN" altLang="en-US" sz="2000">
              <a:solidFill>
                <a:srgbClr val="0070C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914672" y="-135"/>
            <a:ext cx="170906" cy="3240000"/>
            <a:chOff x="0" y="0"/>
            <a:chExt cx="227875" cy="11758474"/>
          </a:xfrm>
        </p:grpSpPr>
        <p:sp>
          <p:nvSpPr>
            <p:cNvPr id="12" name="AutoShape 12"/>
            <p:cNvSpPr/>
            <p:nvPr/>
          </p:nvSpPr>
          <p:spPr>
            <a:xfrm>
              <a:off x="0" y="0"/>
              <a:ext cx="227875" cy="11758474"/>
            </a:xfrm>
            <a:prstGeom prst="rect">
              <a:avLst/>
            </a:prstGeom>
            <a:solidFill>
              <a:srgbClr val="EB6100">
                <a:alpha val="76863"/>
              </a:srgbClr>
            </a:solidFill>
          </p:spPr>
        </p:sp>
      </p:grpSp>
      <p:grpSp>
        <p:nvGrpSpPr>
          <p:cNvPr id="13" name="Group 13"/>
          <p:cNvGrpSpPr/>
          <p:nvPr/>
        </p:nvGrpSpPr>
        <p:grpSpPr>
          <a:xfrm>
            <a:off x="457208" y="1790588"/>
            <a:ext cx="156664" cy="3240000"/>
            <a:chOff x="0" y="0"/>
            <a:chExt cx="208885" cy="11758474"/>
          </a:xfrm>
        </p:grpSpPr>
        <p:sp>
          <p:nvSpPr>
            <p:cNvPr id="14" name="AutoShape 14"/>
            <p:cNvSpPr/>
            <p:nvPr/>
          </p:nvSpPr>
          <p:spPr>
            <a:xfrm>
              <a:off x="0" y="0"/>
              <a:ext cx="208885" cy="11758474"/>
            </a:xfrm>
            <a:prstGeom prst="rect">
              <a:avLst/>
            </a:prstGeom>
            <a:solidFill>
              <a:srgbClr val="1D2088">
                <a:alpha val="76863"/>
              </a:srgbClr>
            </a:solidFill>
          </p:spPr>
        </p:sp>
      </p:grpSp>
      <p:grpSp>
        <p:nvGrpSpPr>
          <p:cNvPr id="15" name="Group 15"/>
          <p:cNvGrpSpPr/>
          <p:nvPr/>
        </p:nvGrpSpPr>
        <p:grpSpPr>
          <a:xfrm>
            <a:off x="17144985" y="8977630"/>
            <a:ext cx="183530" cy="1297137"/>
            <a:chOff x="0" y="0"/>
            <a:chExt cx="244706" cy="1729516"/>
          </a:xfrm>
        </p:grpSpPr>
        <p:sp>
          <p:nvSpPr>
            <p:cNvPr id="16" name="AutoShape 16"/>
            <p:cNvSpPr/>
            <p:nvPr/>
          </p:nvSpPr>
          <p:spPr>
            <a:xfrm>
              <a:off x="0" y="0"/>
              <a:ext cx="244706" cy="1729516"/>
            </a:xfrm>
            <a:prstGeom prst="rect">
              <a:avLst/>
            </a:prstGeom>
            <a:solidFill>
              <a:srgbClr val="EB6100">
                <a:alpha val="76863"/>
              </a:srgbClr>
            </a:solidFill>
          </p:spPr>
        </p:sp>
      </p:grpSp>
      <p:grpSp>
        <p:nvGrpSpPr>
          <p:cNvPr id="17" name="Group 17"/>
          <p:cNvGrpSpPr/>
          <p:nvPr/>
        </p:nvGrpSpPr>
        <p:grpSpPr>
          <a:xfrm>
            <a:off x="17678400" y="6972163"/>
            <a:ext cx="176394" cy="3302648"/>
            <a:chOff x="0" y="0"/>
            <a:chExt cx="235193" cy="4403530"/>
          </a:xfrm>
        </p:grpSpPr>
        <p:sp>
          <p:nvSpPr>
            <p:cNvPr id="18" name="AutoShape 18"/>
            <p:cNvSpPr/>
            <p:nvPr/>
          </p:nvSpPr>
          <p:spPr>
            <a:xfrm>
              <a:off x="0" y="0"/>
              <a:ext cx="235193" cy="4403530"/>
            </a:xfrm>
            <a:prstGeom prst="rect">
              <a:avLst/>
            </a:prstGeom>
            <a:solidFill>
              <a:srgbClr val="1D2088">
                <a:alpha val="76863"/>
              </a:srgbClr>
            </a:solidFill>
          </p:spPr>
        </p:sp>
      </p:grpSp>
      <p:sp>
        <p:nvSpPr>
          <p:cNvPr id="31" name="TextBox 10"/>
          <p:cNvSpPr txBox="1"/>
          <p:nvPr/>
        </p:nvSpPr>
        <p:spPr>
          <a:xfrm>
            <a:off x="1266825" y="-19050"/>
            <a:ext cx="11254105" cy="1435735"/>
          </a:xfrm>
          <a:prstGeom prst="rect">
            <a:avLst/>
          </a:prstGeom>
        </p:spPr>
        <p:txBody>
          <a:bodyPr wrap="square" lIns="0" tIns="0" rIns="0" bIns="0" rtlCol="0" anchor="t">
            <a:spAutoFit/>
          </a:bodyPr>
          <a:p>
            <a:pPr>
              <a:lnSpc>
                <a:spcPts val="11200"/>
              </a:lnSpc>
              <a:spcBef>
                <a:spcPct val="0"/>
              </a:spcBef>
            </a:pPr>
            <a:r>
              <a:rPr lang="zh-CN" altLang="en-US" sz="7000" b="1" dirty="0">
                <a:solidFill>
                  <a:srgbClr val="1D2088"/>
                </a:solidFill>
                <a:latin typeface="微软雅黑" panose="020B0503020204020204" pitchFamily="34" charset="-122"/>
                <a:ea typeface="微软雅黑" panose="020B0503020204020204" pitchFamily="34" charset="-122"/>
              </a:rPr>
              <a:t>四、</a:t>
            </a:r>
            <a:r>
              <a:rPr lang="zh-CN" sz="7000" b="1" dirty="0">
                <a:solidFill>
                  <a:srgbClr val="1D2088"/>
                </a:solidFill>
                <a:latin typeface="微软雅黑" panose="020B0503020204020204" pitchFamily="34" charset="-122"/>
                <a:ea typeface="微软雅黑" panose="020B0503020204020204" pitchFamily="34" charset="-122"/>
              </a:rPr>
              <a:t>理论</a:t>
            </a:r>
            <a:r>
              <a:rPr lang="zh-CN" sz="7000" b="1" dirty="0">
                <a:solidFill>
                  <a:srgbClr val="1D2088"/>
                </a:solidFill>
                <a:latin typeface="微软雅黑" panose="020B0503020204020204" pitchFamily="34" charset="-122"/>
                <a:ea typeface="微软雅黑" panose="020B0503020204020204" pitchFamily="34" charset="-122"/>
              </a:rPr>
              <a:t>模型</a:t>
            </a:r>
            <a:endParaRPr lang="zh-CN" sz="7000" b="1" dirty="0">
              <a:solidFill>
                <a:srgbClr val="1D2088"/>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895600" y="1866900"/>
            <a:ext cx="11616055" cy="701484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ags/tag1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PP_MARK_KEY" val="5f32d10e-bc9a-4042-a483-4efcc6743821"/>
  <p:tag name="COMMONDATA" val="eyJoZGlkIjoiODViY2JkMjU3NGYzZTEwMzZmMGFkZWViYmNkYWU3NDIifQ=="/>
  <p:tag name="commondata" val="eyJoZGlkIjoiMzEwNTM5NzYwMDRjMzkwZTVkZjY2ODkwMGIxNGU0OTUifQ=="/>
</p:tagLst>
</file>

<file path=ppt/tags/tag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xml><?xml version="1.0" encoding="utf-8"?>
<p:tagLst xmlns:p="http://schemas.openxmlformats.org/presentationml/2006/main">
  <p:tag name="SHADOWSIZE" val="100"/>
  <p:tag name="KSO_WM_DIAGRAM_VIRTUALLY_FRAME" val="{&quot;height&quot;:74.58834645669299,&quot;left&quot;:72.37606299212598,&quot;top&quot;:354.8499212598425,&quot;width&quot;:984.6730708661416}"/>
</p:tagLst>
</file>

<file path=ppt/tags/tag4.xml><?xml version="1.0" encoding="utf-8"?>
<p:tagLst xmlns:p="http://schemas.openxmlformats.org/presentationml/2006/main">
  <p:tag name="SHADOWSIZE" val="100"/>
  <p:tag name="KSO_WM_DIAGRAM_VIRTUALLY_FRAME" val="{&quot;height&quot;:74.58834645669299,&quot;left&quot;:72.37606299212598,&quot;top&quot;:354.8499212598425,&quot;width&quot;:984.6730708661416}"/>
</p:tagLst>
</file>

<file path=ppt/tags/tag5.xml><?xml version="1.0" encoding="utf-8"?>
<p:tagLst xmlns:p="http://schemas.openxmlformats.org/presentationml/2006/main">
  <p:tag name="SHADOWSIZE" val="100"/>
  <p:tag name="KSO_WM_DIAGRAM_VIRTUALLY_FRAME" val="{&quot;height&quot;:74.58834645669299,&quot;left&quot;:72.37606299212598,&quot;top&quot;:354.8499212598425,&quot;width&quot;:984.6730708661416}"/>
</p:tagLst>
</file>

<file path=ppt/tags/tag6.xml><?xml version="1.0" encoding="utf-8"?>
<p:tagLst xmlns:p="http://schemas.openxmlformats.org/presentationml/2006/main">
  <p:tag name="SHADOWSIZE" val="100"/>
  <p:tag name="KSO_WM_DIAGRAM_VIRTUALLY_FRAME" val="{&quot;height&quot;:74.58834645669299,&quot;left&quot;:72.37606299212598,&quot;top&quot;:354.8499212598425,&quot;width&quot;:984.6730708661416}"/>
</p:tagLst>
</file>

<file path=ppt/tags/tag7.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TABLE_ENDDRAG_ORIGIN_RECT" val="1074*454"/>
  <p:tag name="TABLE_ENDDRAG_RECT" val="216*345*1074*454"/>
</p:tagLst>
</file>

<file path=ppt/tags/tag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ID" val="custom20205081_1*a*1"/>
  <p:tag name="KSO_WM_TEMPLATE_CATEGORY" val="custom"/>
  <p:tag name="KSO_WM_TEMPLATE_INDEX" val="20205081"/>
  <p:tag name="KSO_WM_UNIT_LAYERLEVEL" val="1"/>
  <p:tag name="KSO_WM_TAG_VERSION" val="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1031</Words>
  <Application>WPS 演示</Application>
  <PresentationFormat>自定义</PresentationFormat>
  <Paragraphs>151</Paragraphs>
  <Slides>35</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35</vt:i4>
      </vt:variant>
    </vt:vector>
  </HeadingPairs>
  <TitlesOfParts>
    <vt:vector size="55" baseType="lpstr">
      <vt:lpstr>Arial</vt:lpstr>
      <vt:lpstr>宋体</vt:lpstr>
      <vt:lpstr>Wingdings</vt:lpstr>
      <vt:lpstr>微软雅黑</vt:lpstr>
      <vt:lpstr>兰米宋体</vt:lpstr>
      <vt:lpstr>Crunch ExtraBold</vt:lpstr>
      <vt:lpstr>方正风雅宋简体</vt:lpstr>
      <vt:lpstr>Retro Cute</vt:lpstr>
      <vt:lpstr>Calibri</vt:lpstr>
      <vt:lpstr>隶书</vt:lpstr>
      <vt:lpstr>楷体_GB2312</vt:lpstr>
      <vt:lpstr>新宋体</vt:lpstr>
      <vt:lpstr>Arial Unicode MS</vt:lpstr>
      <vt:lpstr>Calibri</vt:lpstr>
      <vt:lpstr>楷体_GB2312</vt:lpstr>
      <vt:lpstr>方正楷体_GB2312</vt:lpstr>
      <vt:lpstr>CIDFont</vt:lpstr>
      <vt:lpstr>PingFangSC-light</vt:lpstr>
      <vt:lpstr>Office Theme</vt:lpstr>
      <vt:lpstr>WPS</vt:lpstr>
      <vt:lpstr>散射实验实验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感谢倾听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多图</dc:title>
  <dc:creator>HP</dc:creator>
  <cp:lastModifiedBy>天星</cp:lastModifiedBy>
  <cp:revision>66</cp:revision>
  <dcterms:created xsi:type="dcterms:W3CDTF">2006-08-16T00:00:00Z</dcterms:created>
  <dcterms:modified xsi:type="dcterms:W3CDTF">2026-01-15T08:25:41Z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1A08B32888DF466BA330906F44CED657_13</vt:lpwstr>
  </property>
  <property fmtid="{D5CDD505-2E9C-101B-9397-08002B2CF9AE}" pid="3" name="KSOProductBuildVer">
    <vt:lpwstr>2052-12.1.0.24034</vt:lpwstr>
  </property>
</Properties>
</file>